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5" r:id="rId1"/>
    <p:sldMasterId id="2147483666" r:id="rId2"/>
  </p:sldMasterIdLst>
  <p:notesMasterIdLst>
    <p:notesMasterId r:id="rId61"/>
  </p:notesMasterIdLst>
  <p:sldIdLst>
    <p:sldId id="256" r:id="rId3"/>
    <p:sldId id="258" r:id="rId4"/>
    <p:sldId id="259" r:id="rId5"/>
    <p:sldId id="257"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Lst>
  <p:sldSz cx="9144000" cy="5143500" type="screen16x9"/>
  <p:notesSz cx="6858000" cy="9144000"/>
  <p:embeddedFontLst>
    <p:embeddedFont>
      <p:font typeface="Barlow" panose="00000500000000000000" pitchFamily="2" charset="0"/>
      <p:regular r:id="rId62"/>
      <p:bold r:id="rId63"/>
      <p:italic r:id="rId64"/>
      <p:boldItalic r:id="rId65"/>
    </p:embeddedFont>
    <p:embeddedFont>
      <p:font typeface="Barlow Light" panose="00000400000000000000" pitchFamily="2" charset="0"/>
      <p:regular r:id="rId66"/>
      <p:bold r:id="rId67"/>
      <p:italic r:id="rId68"/>
      <p:boldItalic r:id="rId69"/>
    </p:embeddedFont>
    <p:embeddedFont>
      <p:font typeface="Calibri" panose="020F0502020204030204" pitchFamily="34" charset="0"/>
      <p:regular r:id="rId70"/>
      <p:bold r:id="rId71"/>
      <p:italic r:id="rId72"/>
      <p:boldItalic r:id="rId73"/>
    </p:embeddedFont>
    <p:embeddedFont>
      <p:font typeface="Proxima Nova Semibold" panose="020B0604020202020204" charset="0"/>
      <p:regular r:id="rId74"/>
      <p:bold r:id="rId75"/>
      <p:boldItalic r:id="rId76"/>
    </p:embeddedFont>
    <p:embeddedFont>
      <p:font typeface="Raleway" pitchFamily="2" charset="0"/>
      <p:regular r:id="rId77"/>
      <p:bold r:id="rId78"/>
      <p:italic r:id="rId79"/>
      <p:boldItalic r:id="rId80"/>
    </p:embeddedFont>
    <p:embeddedFont>
      <p:font typeface="Raleway Medium" pitchFamily="2" charset="0"/>
      <p:regular r:id="rId81"/>
      <p:bold r:id="rId82"/>
      <p:italic r:id="rId83"/>
      <p:boldItalic r:id="rId84"/>
    </p:embeddedFont>
    <p:embeddedFont>
      <p:font typeface="Raleway SemiBold" pitchFamily="2" charset="0"/>
      <p:regular r:id="rId85"/>
      <p:bold r:id="rId86"/>
      <p:italic r:id="rId87"/>
      <p:boldItalic r:id="rId88"/>
    </p:embeddedFont>
    <p:embeddedFont>
      <p:font typeface="Roboto" panose="02000000000000000000" pitchFamily="2" charset="0"/>
      <p:regular r:id="rId89"/>
      <p:bold r:id="rId90"/>
      <p:italic r:id="rId91"/>
      <p:boldItalic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2B87324-BA72-4F77-84B5-1A5DF61F7345}">
  <a:tblStyle styleId="{72B87324-BA72-4F77-84B5-1A5DF61F734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727" autoAdjust="0"/>
  </p:normalViewPr>
  <p:slideViewPr>
    <p:cSldViewPr snapToGrid="0">
      <p:cViewPr varScale="1">
        <p:scale>
          <a:sx n="162" d="100"/>
          <a:sy n="162" d="100"/>
        </p:scale>
        <p:origin x="114" y="2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font" Target="fonts/font2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3.xml"/><Relationship Id="rId90" Type="http://schemas.openxmlformats.org/officeDocument/2006/relationships/font" Target="fonts/font29.fntdata"/><Relationship Id="rId95" Type="http://schemas.openxmlformats.org/officeDocument/2006/relationships/theme" Target="theme/theme1.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3.fntdata"/><Relationship Id="rId69" Type="http://schemas.openxmlformats.org/officeDocument/2006/relationships/font" Target="fonts/font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80" Type="http://schemas.openxmlformats.org/officeDocument/2006/relationships/font" Target="fonts/font19.fntdata"/><Relationship Id="rId85" Type="http://schemas.openxmlformats.org/officeDocument/2006/relationships/font" Target="fonts/font24.fntdata"/><Relationship Id="rId93"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font" Target="fonts/font30.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7" Type="http://schemas.openxmlformats.org/officeDocument/2006/relationships/slide" Target="slides/slide5.xml"/><Relationship Id="rId71" Type="http://schemas.openxmlformats.org/officeDocument/2006/relationships/font" Target="fonts/font10.fntdata"/><Relationship Id="rId92" Type="http://schemas.openxmlformats.org/officeDocument/2006/relationships/font" Target="fonts/font3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6.fntdata"/></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g>
</file>

<file path=ppt/media/image62.png>
</file>

<file path=ppt/media/image63.jpg>
</file>

<file path=ppt/media/image64.jp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www.omnisci.com/platform/render"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lms.clarusway.com/mod/lesson/view.php?id=1052"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www.lifewire.com/motherboards-system-boards-and-mainboards-2618154" TargetMode="External"/><Relationship Id="rId2" Type="http://schemas.openxmlformats.org/officeDocument/2006/relationships/slide" Target="../slides/slide40.xml"/><Relationship Id="rId1" Type="http://schemas.openxmlformats.org/officeDocument/2006/relationships/notesMaster" Target="../notesMasters/notesMaster1.xml"/><Relationship Id="rId6" Type="http://schemas.openxmlformats.org/officeDocument/2006/relationships/hyperlink" Target="https://www.lifewire.com/computer-hardware-2625895" TargetMode="External"/><Relationship Id="rId5" Type="http://schemas.openxmlformats.org/officeDocument/2006/relationships/hyperlink" Target="https://www.lifewire.com/bios-settings-831400" TargetMode="External"/><Relationship Id="rId4" Type="http://schemas.openxmlformats.org/officeDocument/2006/relationships/hyperlink" Target="https://www.lifewire.com/bios-basic-input-output-system-2625820" TargetMode="Externa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lms.clarusway.com/mod/lesson/view.php?id=1052"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s://lms.clarusway.com/mod/lesson/view.php?id=1052"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www.techopedia.com/definition/2851/central-processing-unit-cpu"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6f0cd62d92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3" name="Google Shape;443;g6f0cd62d92_1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6f0cd62d92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1" name="Google Shape;451;g6f0cd62d92_1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Multiple Choice Slide. Your current options are: A: Yes, It's a computer., B: No, It's not a computer., </a:t>
            </a:r>
            <a:endParaRPr/>
          </a:p>
          <a:p>
            <a:pPr marL="0" lvl="0" indent="0" algn="l" rtl="0">
              <a:lnSpc>
                <a:spcPct val="100000"/>
              </a:lnSpc>
              <a:spcBef>
                <a:spcPts val="0"/>
              </a:spcBef>
              <a:spcAft>
                <a:spcPts val="0"/>
              </a:spcAft>
              <a:buSzPts val="1400"/>
              <a:buNone/>
            </a:pPr>
            <a:r>
              <a:rPr lang="tr-TR"/>
              <a:t>🍐  To edit the type of question or choices, go back to the "Ask Students a Question" in the Pear Deck sidebar.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6f0cd62d92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1" name="Google Shape;461;g6f0cd62d92_1_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Web Slide. </a:t>
            </a:r>
            <a:endParaRPr/>
          </a:p>
          <a:p>
            <a:pPr marL="0" lvl="0" indent="0" algn="l" rtl="0">
              <a:lnSpc>
                <a:spcPct val="100000"/>
              </a:lnSpc>
              <a:spcBef>
                <a:spcPts val="0"/>
              </a:spcBef>
              <a:spcAft>
                <a:spcPts val="0"/>
              </a:spcAft>
              <a:buSzPts val="1400"/>
              <a:buNone/>
            </a:pPr>
            <a:r>
              <a:rPr lang="tr-TR"/>
              <a:t>🍐  To edit the type of question, go back to the "Ask Students a Question" in the Pear Deck sidebar.</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c1b983386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1" name="Google Shape;471;gc1b9833865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6f0cd62d92_1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7" name="Google Shape;477;g6f0cd62d92_1_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6f0cd62d92_2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6" name="Google Shape;486;g6f0cd62d92_2_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6f0cd62d92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3" name="Google Shape;493;g6f0cd62d92_1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How many of you use a mac for the daily use?</a:t>
            </a:r>
            <a:endParaRPr/>
          </a:p>
          <a:p>
            <a:pPr marL="0" lvl="0" indent="0" algn="l" rtl="0">
              <a:lnSpc>
                <a:spcPct val="100000"/>
              </a:lnSpc>
              <a:spcBef>
                <a:spcPts val="0"/>
              </a:spcBef>
              <a:spcAft>
                <a:spcPts val="0"/>
              </a:spcAft>
              <a:buNone/>
            </a:pPr>
            <a:r>
              <a:rPr lang="tr-TR"/>
              <a:t>Let’s talk</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Different companies fundamentals are the same.</a:t>
            </a:r>
            <a:endParaRPr/>
          </a:p>
          <a:p>
            <a:pPr marL="0" lvl="0" indent="0" algn="l" rtl="0">
              <a:lnSpc>
                <a:spcPct val="100000"/>
              </a:lnSpc>
              <a:spcBef>
                <a:spcPts val="0"/>
              </a:spcBef>
              <a:spcAft>
                <a:spcPts val="0"/>
              </a:spcAft>
              <a:buNone/>
            </a:pPr>
            <a:r>
              <a:rPr lang="tr-TR"/>
              <a:t>Its funny only menus and close button top right top left.</a:t>
            </a:r>
            <a:endParaRPr/>
          </a:p>
          <a:p>
            <a:pPr marL="0" lvl="0" indent="0" algn="l" rtl="0">
              <a:lnSpc>
                <a:spcPct val="100000"/>
              </a:lnSpc>
              <a:spcBef>
                <a:spcPts val="0"/>
              </a:spcBef>
              <a:spcAft>
                <a:spcPts val="0"/>
              </a:spcAft>
              <a:buNone/>
            </a:pPr>
            <a:r>
              <a:rPr lang="tr-TR"/>
              <a:t>Just to be different</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Lets shop for a new computer apple</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What kind of buzz words, numbers are there.</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3 starting point</a:t>
            </a:r>
            <a:endParaRPr/>
          </a:p>
          <a:p>
            <a:pPr marL="0" lvl="0" indent="0" algn="l" rtl="0">
              <a:lnSpc>
                <a:spcPct val="100000"/>
              </a:lnSpc>
              <a:spcBef>
                <a:spcPts val="0"/>
              </a:spcBef>
              <a:spcAft>
                <a:spcPts val="0"/>
              </a:spcAft>
              <a:buNone/>
            </a:pPr>
            <a:r>
              <a:rPr lang="tr-TR"/>
              <a:t>What’s the difference between those 3 </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Lets check technicals.</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Be aware of some of the literature</a:t>
            </a:r>
            <a:endParaRPr/>
          </a:p>
          <a:p>
            <a:pPr marL="0" lvl="0" indent="0" algn="l" rtl="0">
              <a:lnSpc>
                <a:spcPct val="100000"/>
              </a:lnSpc>
              <a:spcBef>
                <a:spcPts val="0"/>
              </a:spcBef>
              <a:spcAft>
                <a:spcPts val="0"/>
              </a:spcAft>
              <a:buNone/>
            </a:pPr>
            <a:r>
              <a:rPr lang="tr-TR"/>
              <a:t>Whats the difference, </a:t>
            </a:r>
            <a:endParaRPr/>
          </a:p>
          <a:p>
            <a:pPr marL="0" lvl="0" indent="0" algn="l" rtl="0">
              <a:lnSpc>
                <a:spcPct val="100000"/>
              </a:lnSpc>
              <a:spcBef>
                <a:spcPts val="0"/>
              </a:spcBef>
              <a:spcAft>
                <a:spcPts val="0"/>
              </a:spcAft>
              <a:buNone/>
            </a:pPr>
            <a:r>
              <a:rPr lang="tr-TR"/>
              <a:t>Screen size resolution</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What might make you feel ok when buying a computer.</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f0cd62d92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2" name="Google Shape;502;g6f0cd62d92_1_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The Computer Hardware consist of tiny components which called chips.</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Chips can contain billions of transistors.</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Transistor regulates current or voltage flow and acts as a switch or gate for electronic signals.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6f0cd62d92_2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3" name="Google Shape;513;g6f0cd62d92_2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Central Processing Unit, or processor for short. Performs the necessary arithmetic to execute programs.</a:t>
            </a:r>
            <a:endParaRPr/>
          </a:p>
          <a:p>
            <a:pPr marL="0" lvl="0" indent="0" algn="l" rtl="0">
              <a:lnSpc>
                <a:spcPct val="100000"/>
              </a:lnSpc>
              <a:spcBef>
                <a:spcPts val="0"/>
              </a:spcBef>
              <a:spcAft>
                <a:spcPts val="0"/>
              </a:spcAft>
              <a:buNone/>
            </a:pPr>
            <a:r>
              <a:rPr lang="tr-TR"/>
              <a:t>Almost 1000 holes.</a:t>
            </a:r>
            <a:endParaRPr/>
          </a:p>
          <a:p>
            <a:pPr marL="0" lvl="0" indent="0" algn="l" rtl="0">
              <a:lnSpc>
                <a:spcPct val="100000"/>
              </a:lnSpc>
              <a:spcBef>
                <a:spcPts val="0"/>
              </a:spcBef>
              <a:spcAft>
                <a:spcPts val="0"/>
              </a:spcAft>
              <a:buNone/>
            </a:pPr>
            <a:r>
              <a:rPr lang="tr-TR"/>
              <a:t>Really small.</a:t>
            </a:r>
            <a:endParaRPr/>
          </a:p>
          <a:p>
            <a:pPr marL="0" lvl="0" indent="0" algn="l" rtl="0">
              <a:lnSpc>
                <a:spcPct val="100000"/>
              </a:lnSpc>
              <a:spcBef>
                <a:spcPts val="0"/>
              </a:spcBef>
              <a:spcAft>
                <a:spcPts val="0"/>
              </a:spcAft>
              <a:buNone/>
            </a:pPr>
            <a:r>
              <a:rPr lang="tr-TR"/>
              <a:t>Made of silica, sand.</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Cpu stays cool with heatsink.</a:t>
            </a:r>
            <a:endParaRPr/>
          </a:p>
          <a:p>
            <a:pPr marL="0" lvl="0" indent="0" algn="l" rtl="0">
              <a:lnSpc>
                <a:spcPct val="100000"/>
              </a:lnSpc>
              <a:spcBef>
                <a:spcPts val="0"/>
              </a:spcBef>
              <a:spcAft>
                <a:spcPts val="0"/>
              </a:spcAft>
              <a:buNone/>
            </a:pPr>
            <a:r>
              <a:rPr lang="tr-TR"/>
              <a:t>Overheat. </a:t>
            </a:r>
            <a:endParaRPr/>
          </a:p>
          <a:p>
            <a:pPr marL="0" lvl="0" indent="0" algn="l" rtl="0">
              <a:lnSpc>
                <a:spcPct val="100000"/>
              </a:lnSpc>
              <a:spcBef>
                <a:spcPts val="0"/>
              </a:spcBef>
              <a:spcAft>
                <a:spcPts val="0"/>
              </a:spcAft>
              <a:buNone/>
            </a:pPr>
            <a:r>
              <a:rPr lang="tr-TR"/>
              <a:t>Its important to this cpu stays cool.</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c071f6d602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3" name="Google Shape;523;gc071f6d602_0_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Central Processing Unit, or processor for short. Performs the necessary arithmetic to execute programs.</a:t>
            </a:r>
            <a:endParaRPr/>
          </a:p>
          <a:p>
            <a:pPr marL="0" lvl="0" indent="0" algn="l" rtl="0">
              <a:lnSpc>
                <a:spcPct val="100000"/>
              </a:lnSpc>
              <a:spcBef>
                <a:spcPts val="0"/>
              </a:spcBef>
              <a:spcAft>
                <a:spcPts val="0"/>
              </a:spcAft>
              <a:buNone/>
            </a:pPr>
            <a:r>
              <a:rPr lang="tr-TR"/>
              <a:t>Almost 1000 holes.</a:t>
            </a:r>
            <a:endParaRPr/>
          </a:p>
          <a:p>
            <a:pPr marL="0" lvl="0" indent="0" algn="l" rtl="0">
              <a:lnSpc>
                <a:spcPct val="100000"/>
              </a:lnSpc>
              <a:spcBef>
                <a:spcPts val="0"/>
              </a:spcBef>
              <a:spcAft>
                <a:spcPts val="0"/>
              </a:spcAft>
              <a:buNone/>
            </a:pPr>
            <a:r>
              <a:rPr lang="tr-TR"/>
              <a:t>Really small.</a:t>
            </a:r>
            <a:endParaRPr/>
          </a:p>
          <a:p>
            <a:pPr marL="0" lvl="0" indent="0" algn="l" rtl="0">
              <a:lnSpc>
                <a:spcPct val="100000"/>
              </a:lnSpc>
              <a:spcBef>
                <a:spcPts val="0"/>
              </a:spcBef>
              <a:spcAft>
                <a:spcPts val="0"/>
              </a:spcAft>
              <a:buNone/>
            </a:pPr>
            <a:r>
              <a:rPr lang="tr-TR"/>
              <a:t>Made of silica, sand.</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Cpu stays cool with heatsink.</a:t>
            </a:r>
            <a:endParaRPr/>
          </a:p>
          <a:p>
            <a:pPr marL="0" lvl="0" indent="0" algn="l" rtl="0">
              <a:lnSpc>
                <a:spcPct val="100000"/>
              </a:lnSpc>
              <a:spcBef>
                <a:spcPts val="0"/>
              </a:spcBef>
              <a:spcAft>
                <a:spcPts val="0"/>
              </a:spcAft>
              <a:buNone/>
            </a:pPr>
            <a:r>
              <a:rPr lang="tr-TR"/>
              <a:t>Overheat. </a:t>
            </a:r>
            <a:endParaRPr/>
          </a:p>
          <a:p>
            <a:pPr marL="0" lvl="0" indent="0" algn="l" rtl="0">
              <a:lnSpc>
                <a:spcPct val="100000"/>
              </a:lnSpc>
              <a:spcBef>
                <a:spcPts val="0"/>
              </a:spcBef>
              <a:spcAft>
                <a:spcPts val="0"/>
              </a:spcAft>
              <a:buNone/>
            </a:pPr>
            <a:r>
              <a:rPr lang="tr-TR"/>
              <a:t>Its important to this cpu stays cool.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7c2f2de2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g7c2f2de20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Multiple Choice Slide. Your current options are: A: Yes, B: No, </a:t>
            </a:r>
            <a:endParaRPr/>
          </a:p>
          <a:p>
            <a:pPr marL="0" lvl="0" indent="0" algn="l" rtl="0">
              <a:lnSpc>
                <a:spcPct val="100000"/>
              </a:lnSpc>
              <a:spcBef>
                <a:spcPts val="0"/>
              </a:spcBef>
              <a:spcAft>
                <a:spcPts val="0"/>
              </a:spcAft>
              <a:buSzPts val="1400"/>
              <a:buNone/>
            </a:pPr>
            <a:r>
              <a:rPr lang="tr-TR"/>
              <a:t>🍐  To edit the type of question or choices, go back to the "Ask Students a Question" in the Pear Deck sidebar.</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6f0cd62d92_1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2" name="Google Shape;532;g6f0cd62d92_1_1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When talking about hardware, memory typically refers to RAM (Random Access Memory).</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Short-term memory storage for frequently used programs and instructions to speed up processes.</a:t>
            </a:r>
            <a:endParaRPr/>
          </a:p>
          <a:p>
            <a:pPr marL="0" lvl="0" indent="0" algn="l" rtl="0">
              <a:lnSpc>
                <a:spcPct val="100000"/>
              </a:lnSpc>
              <a:spcBef>
                <a:spcPts val="0"/>
              </a:spcBef>
              <a:spcAft>
                <a:spcPts val="0"/>
              </a:spcAft>
              <a:buNone/>
            </a:pPr>
            <a:endParaRPr/>
          </a:p>
          <a:p>
            <a:pPr marL="0" lvl="0" indent="0" algn="l" rtl="0">
              <a:lnSpc>
                <a:spcPct val="115000"/>
              </a:lnSpc>
              <a:spcBef>
                <a:spcPts val="0"/>
              </a:spcBef>
              <a:spcAft>
                <a:spcPts val="0"/>
              </a:spcAft>
              <a:buNone/>
            </a:pPr>
            <a:r>
              <a:rPr lang="tr-TR" sz="2000"/>
              <a:t>So we've talked about memory a few times briefly, but it's time to break down the different types of memory.  I'm going to use a metaphor using a kitchen for how a computer uses different types of memory.</a:t>
            </a:r>
            <a:endParaRPr sz="2000"/>
          </a:p>
          <a:p>
            <a:pPr marL="0" lvl="0" indent="0" algn="l" rtl="0">
              <a:lnSpc>
                <a:spcPct val="100000"/>
              </a:lnSpc>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6f0cd62d92_1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1" name="Google Shape;541;g6f0cd62d92_1_1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Long-term storage of programs and files for later usage and access.</a:t>
            </a:r>
            <a:endParaRPr/>
          </a:p>
          <a:p>
            <a:pPr marL="0" lvl="0" indent="0" algn="l" rtl="0">
              <a:lnSpc>
                <a:spcPct val="100000"/>
              </a:lnSpc>
              <a:spcBef>
                <a:spcPts val="0"/>
              </a:spcBef>
              <a:spcAft>
                <a:spcPts val="0"/>
              </a:spcAft>
              <a:buNone/>
            </a:pPr>
            <a:r>
              <a:rPr lang="tr-TR"/>
              <a:t>Long term storage.</a:t>
            </a:r>
            <a:endParaRPr/>
          </a:p>
          <a:p>
            <a:pPr marL="0" lvl="0" indent="0" algn="l" rtl="0">
              <a:lnSpc>
                <a:spcPct val="100000"/>
              </a:lnSpc>
              <a:spcBef>
                <a:spcPts val="0"/>
              </a:spcBef>
              <a:spcAft>
                <a:spcPts val="0"/>
              </a:spcAft>
              <a:buNone/>
            </a:pPr>
            <a:r>
              <a:rPr lang="tr-TR"/>
              <a:t>HDD and SSD.</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Huge movie collection,</a:t>
            </a:r>
            <a:endParaRPr/>
          </a:p>
          <a:p>
            <a:pPr marL="0" lvl="0" indent="0" algn="l" rtl="0">
              <a:lnSpc>
                <a:spcPct val="100000"/>
              </a:lnSpc>
              <a:spcBef>
                <a:spcPts val="0"/>
              </a:spcBef>
              <a:spcAft>
                <a:spcPts val="0"/>
              </a:spcAft>
              <a:buNone/>
            </a:pPr>
            <a:r>
              <a:rPr lang="tr-TR"/>
              <a:t>Why do you need a HDD for?</a:t>
            </a:r>
            <a:endParaRPr/>
          </a:p>
          <a:p>
            <a:pPr marL="0" lvl="0" indent="0" algn="l" rtl="0">
              <a:lnSpc>
                <a:spcPct val="100000"/>
              </a:lnSpc>
              <a:spcBef>
                <a:spcPts val="0"/>
              </a:spcBef>
              <a:spcAft>
                <a:spcPts val="0"/>
              </a:spcAft>
              <a:buNone/>
            </a:pPr>
            <a:r>
              <a:rPr lang="tr-TR"/>
              <a:t>Backup.</a:t>
            </a:r>
            <a:endParaRPr/>
          </a:p>
          <a:p>
            <a:pPr marL="0" lvl="0" indent="0" algn="l" rtl="0">
              <a:lnSpc>
                <a:spcPct val="100000"/>
              </a:lnSpc>
              <a:spcBef>
                <a:spcPts val="0"/>
              </a:spcBef>
              <a:spcAft>
                <a:spcPts val="0"/>
              </a:spcAft>
              <a:buNone/>
            </a:pPr>
            <a:r>
              <a:rPr lang="tr-TR"/>
              <a:t>Tons of mechanical parts so it can fail.</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solidFill>
                  <a:srgbClr val="58585A"/>
                </a:solidFill>
                <a:highlight>
                  <a:srgbClr val="FFFFFF"/>
                </a:highlight>
              </a:rPr>
              <a:t>Solid state drives use flash memory to deliver superior performance and durability. Because there are lots of small, moving parts inside your hard drive — magnetic heads, spindles, and spinning platters — it's easy for things to go wrong and you could lose your important data. Without moving parts, SSDs are more durable, run cooler and use less energy. </a:t>
            </a:r>
            <a:endParaRPr/>
          </a:p>
          <a:p>
            <a:pPr marL="0" lvl="0" indent="0" algn="l" rtl="0">
              <a:lnSpc>
                <a:spcPct val="100000"/>
              </a:lnSpc>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6f0cd62d92_1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1" name="Google Shape;551;g6f0cd62d92_1_1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7e1526f41c_24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7e1526f41c_2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7e1526f41c_24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7e1526f41c_24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a:t>🍐 This is a Pear Deck Multiple Choice Slide. Your current options are: A: RAM is faster., B: NVMe is faster., </a:t>
            </a:r>
            <a:endParaRPr/>
          </a:p>
          <a:p>
            <a:pPr marL="0" lvl="0" indent="0" algn="l" rtl="0">
              <a:spcBef>
                <a:spcPts val="0"/>
              </a:spcBef>
              <a:spcAft>
                <a:spcPts val="0"/>
              </a:spcAft>
              <a:buNone/>
            </a:pPr>
            <a:r>
              <a:rPr lang="tr-TR"/>
              <a:t>🍐  To edit the type of question or choices, go back to the "Ask Students a Question" in the Pear Deck sidebar.</a:t>
            </a:r>
            <a:endParaRPr/>
          </a:p>
          <a:p>
            <a:pPr marL="0" lvl="0" indent="0" algn="l" rtl="0">
              <a:spcBef>
                <a:spcPts val="0"/>
              </a:spcBef>
              <a:spcAft>
                <a:spcPts val="0"/>
              </a:spcAft>
              <a:buNone/>
            </a:pPr>
            <a:endParaRPr/>
          </a:p>
          <a:p>
            <a:pPr marL="0" lvl="0" indent="0" algn="l" rtl="0">
              <a:spcBef>
                <a:spcPts val="0"/>
              </a:spcBef>
              <a:spcAft>
                <a:spcPts val="0"/>
              </a:spcAft>
              <a:buNone/>
            </a:pPr>
            <a:r>
              <a:rPr lang="tr-TR">
                <a:solidFill>
                  <a:srgbClr val="202124"/>
                </a:solidFill>
                <a:highlight>
                  <a:srgbClr val="FFFFFF"/>
                </a:highlight>
              </a:rPr>
              <a:t>The difference between SSD and NVMe is that SSD stores data by using integrated circuits while NVMe is an interface used to access the stored data at a high speed. </a:t>
            </a:r>
            <a:r>
              <a:rPr lang="tr-TR" b="1">
                <a:solidFill>
                  <a:srgbClr val="202124"/>
                </a:solidFill>
                <a:highlight>
                  <a:srgbClr val="FFFFFF"/>
                </a:highlight>
              </a:rPr>
              <a:t>NVMe is far advanced than SSD</a:t>
            </a:r>
            <a:r>
              <a:rPr lang="tr-TR">
                <a:solidFill>
                  <a:srgbClr val="202124"/>
                </a:solidFill>
                <a:highlight>
                  <a:srgbClr val="FFFFFF"/>
                </a:highlight>
              </a:rPr>
              <a:t> and hence is faster and better encrypted than the latter.</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6f0cd62d92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9" name="Google Shape;579;g6f0cd62d92_1_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POWER SUPPLY: We're going to need power to get this computer working.</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7e1526f41c_24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7e1526f41c_24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tr-TR">
                <a:solidFill>
                  <a:srgbClr val="212529"/>
                </a:solidFill>
                <a:highlight>
                  <a:srgbClr val="FFFFFF"/>
                </a:highlight>
              </a:rPr>
              <a:t>The main difference between CPU and GPU architecture is that a CPU is designed to handle a wide-range of tasks quickly (as measured by CPU clock speed), but are limited in the concurrency of tasks that can be running. A GPU is designed to quickly </a:t>
            </a:r>
            <a:r>
              <a:rPr lang="tr-TR">
                <a:solidFill>
                  <a:srgbClr val="007BFF"/>
                </a:solidFill>
                <a:highlight>
                  <a:srgbClr val="FFFFFF"/>
                </a:highlight>
                <a:uFill>
                  <a:noFill/>
                </a:uFill>
                <a:hlinkClick r:id="rId3">
                  <a:extLst>
                    <a:ext uri="{A12FA001-AC4F-418D-AE19-62706E023703}">
                      <ahyp:hlinkClr xmlns:ahyp="http://schemas.microsoft.com/office/drawing/2018/hyperlinkcolor" val="tx"/>
                    </a:ext>
                  </a:extLst>
                </a:hlinkClick>
              </a:rPr>
              <a:t>render</a:t>
            </a:r>
            <a:r>
              <a:rPr lang="tr-TR">
                <a:solidFill>
                  <a:srgbClr val="212529"/>
                </a:solidFill>
                <a:highlight>
                  <a:srgbClr val="FFFFFF"/>
                </a:highlight>
              </a:rPr>
              <a:t> high-resolution images and video concurrently.</a:t>
            </a:r>
            <a:endParaRPr>
              <a:solidFill>
                <a:srgbClr val="212529"/>
              </a:solidFill>
              <a:highlight>
                <a:srgbClr val="FFFFFF"/>
              </a:highlight>
            </a:endParaRPr>
          </a:p>
          <a:p>
            <a:pPr marL="0" lvl="0" indent="0" algn="l" rtl="0">
              <a:lnSpc>
                <a:spcPct val="100000"/>
              </a:lnSpc>
              <a:spcBef>
                <a:spcPts val="800"/>
              </a:spcBef>
              <a:spcAft>
                <a:spcPts val="0"/>
              </a:spcAft>
              <a:buNone/>
            </a:pPr>
            <a:r>
              <a:rPr lang="tr-TR">
                <a:solidFill>
                  <a:srgbClr val="212529"/>
                </a:solidFill>
                <a:highlight>
                  <a:srgbClr val="FFFFFF"/>
                </a:highlight>
              </a:rPr>
              <a:t>Because GPUs can perform parallel operations on multiple sets of data, they are also commonly used for non-graphical tasks such as machine learning and scientific computation. Designed with thousands of processor cores running simultaneously, GPUs enable massive parallelism where each core is focused on making efficient calculations.</a:t>
            </a:r>
            <a:endParaRPr>
              <a:solidFill>
                <a:srgbClr val="212529"/>
              </a:solidFill>
              <a:highlight>
                <a:srgbClr val="FFFFFF"/>
              </a:highlight>
            </a:endParaRPr>
          </a:p>
          <a:p>
            <a:pPr marL="0" lvl="0" indent="0" algn="l" rtl="0">
              <a:lnSpc>
                <a:spcPct val="100000"/>
              </a:lnSpc>
              <a:spcBef>
                <a:spcPts val="800"/>
              </a:spcBef>
              <a:spcAft>
                <a:spcPts val="0"/>
              </a:spcAft>
              <a:buNone/>
            </a:pPr>
            <a:r>
              <a:rPr lang="tr-TR">
                <a:solidFill>
                  <a:srgbClr val="212529"/>
                </a:solidFill>
                <a:highlight>
                  <a:srgbClr val="FFFFFF"/>
                </a:highlight>
              </a:rPr>
              <a:t>While GPUs can process data several orders of magnitude faster than a CPU due to massive parallelism, GPUs are not as versatile as CPUs. CPUs have large and broad instruction sets, managing every input and output of a computer, which a GPU cannot do. In a server environment, there might be 24 to 48 very fast CPU cores. Adding 4 to 8 GPUs to this same server can provide as many as 40,000 additional cores. While individual CPU cores are faster (as measured by CPU clock speed) and smarter than individual GPU cores (as measured by available instruction sets), the sheer number of GPU cores and the massive amount of parallelism that they offer more than make up the single-core clock speed difference and limited instruction sets.</a:t>
            </a:r>
            <a:endParaRPr>
              <a:solidFill>
                <a:srgbClr val="212529"/>
              </a:solidFill>
              <a:highlight>
                <a:srgbClr val="FFFFFF"/>
              </a:highlight>
            </a:endParaRPr>
          </a:p>
          <a:p>
            <a:pPr marL="0" lvl="0" indent="0" algn="l" rtl="0">
              <a:lnSpc>
                <a:spcPct val="100000"/>
              </a:lnSpc>
              <a:spcBef>
                <a:spcPts val="800"/>
              </a:spcBef>
              <a:spcAft>
                <a:spcPts val="0"/>
              </a:spcAft>
              <a:buClr>
                <a:schemeClr val="dk1"/>
              </a:buClr>
              <a:buSzPts val="1100"/>
              <a:buFont typeface="Arial"/>
              <a:buNone/>
            </a:pPr>
            <a:r>
              <a:rPr lang="tr-TR">
                <a:solidFill>
                  <a:srgbClr val="212529"/>
                </a:solidFill>
                <a:highlight>
                  <a:srgbClr val="FFFFFF"/>
                </a:highlight>
              </a:rPr>
              <a:t>GPUs are best suited for repetitive and highly-parallel computing tasks. Beyond video rendering, GPUs excel in machine learning, financial simulations and risk modeling, and many other types of scientific computations. While in years past, GPUs were used for mining cryptocurrencies such as Bitcoin or Ethereum, GPUs are generally no longer utilized at scale, giving way to specialized hardware such as Field-Programmable Grid Arrays (FPGA) and then Application Specific Integrated Circuits (ASIC).</a:t>
            </a:r>
            <a:endParaRPr>
              <a:solidFill>
                <a:srgbClr val="212529"/>
              </a:solidFill>
              <a:highlight>
                <a:srgbClr val="FFFFFF"/>
              </a:highlight>
            </a:endParaRPr>
          </a:p>
          <a:p>
            <a:pPr marL="0" lvl="0" indent="0" algn="l" rtl="0">
              <a:spcBef>
                <a:spcPts val="80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6f0cd62d92_1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4" name="Google Shape;594;g6f0cd62d92_1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Complementary Metal–Oxide–Semiconductor. Small piece of memory that stores the BIOS</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6f0cd62d92_1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3" name="Google Shape;603;g6f0cd62d92_1_1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Think of the HDD as the refrigerator. It's where the food is stored for later use. There's a lot of space, but running to the fridge every time you need a particular item isn't efficient.</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6f0cd62d92_2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7" name="Google Shape;617;g6f0cd62d92_2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 This is a Pear Deck Text Slide </a:t>
            </a:r>
            <a:endParaRPr/>
          </a:p>
          <a:p>
            <a:pPr marL="0" lvl="0" indent="0" algn="l" rtl="0">
              <a:lnSpc>
                <a:spcPct val="100000"/>
              </a:lnSpc>
              <a:spcBef>
                <a:spcPts val="0"/>
              </a:spcBef>
              <a:spcAft>
                <a:spcPts val="0"/>
              </a:spcAft>
              <a:buNone/>
            </a:pPr>
            <a:r>
              <a:rPr lang="tr-TR"/>
              <a:t>🍐 To edit the type of question, go back to the "Ask Students a Question" in the Pear Deck sidebar.</a:t>
            </a:r>
            <a:endParaRPr/>
          </a:p>
          <a:p>
            <a:pPr marL="0" lvl="0" indent="0" algn="l" rtl="0">
              <a:lnSpc>
                <a:spcPct val="100000"/>
              </a:lnSpc>
              <a:spcBef>
                <a:spcPts val="0"/>
              </a:spcBef>
              <a:spcAft>
                <a:spcPts val="0"/>
              </a:spcAft>
              <a:buNone/>
            </a:pPr>
            <a:r>
              <a:rPr lang="tr-TR"/>
              <a:t>Used for human interaction with hardware and software.</a:t>
            </a:r>
            <a:endParaRPr/>
          </a:p>
          <a:p>
            <a:pPr marL="0" lvl="0" indent="0" algn="l" rtl="0">
              <a:lnSpc>
                <a:spcPct val="100000"/>
              </a:lnSpc>
              <a:spcBef>
                <a:spcPts val="0"/>
              </a:spcBef>
              <a:spcAft>
                <a:spcPts val="0"/>
              </a:spcAft>
              <a:buNone/>
            </a:pPr>
            <a:r>
              <a:rPr lang="tr-TR"/>
              <a:t>Peripheral</a:t>
            </a:r>
            <a:endParaRPr/>
          </a:p>
          <a:p>
            <a:pPr marL="0" lvl="0" indent="0" algn="l" rtl="0">
              <a:lnSpc>
                <a:spcPct val="100000"/>
              </a:lnSpc>
              <a:spcBef>
                <a:spcPts val="0"/>
              </a:spcBef>
              <a:spcAft>
                <a:spcPts val="0"/>
              </a:spcAft>
              <a:buNone/>
            </a:pPr>
            <a:r>
              <a:rPr lang="tr-TR" b="1"/>
              <a:t>What other input and output methods do we have for computers nowadays?</a:t>
            </a:r>
            <a:endParaRPr b="1"/>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Voice, touchscreen, keyboard, wireless headphones</a:t>
            </a:r>
            <a:endParaRPr/>
          </a:p>
          <a:p>
            <a:pPr marL="0" lvl="0" indent="0" algn="l" rtl="0">
              <a:lnSpc>
                <a:spcPct val="100000"/>
              </a:lnSpc>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7e1526f41c_24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0" name="Google Shape;390;g7e1526f41c_24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Multiple Choice Slide. Your current options are: A: Couldn't finish, B: Up to 3 hours, C: 3-5 hours, D: More than 5 hours, E: More than 7 hours, </a:t>
            </a:r>
            <a:endParaRPr/>
          </a:p>
          <a:p>
            <a:pPr marL="0" lvl="0" indent="0" algn="l" rtl="0">
              <a:lnSpc>
                <a:spcPct val="100000"/>
              </a:lnSpc>
              <a:spcBef>
                <a:spcPts val="0"/>
              </a:spcBef>
              <a:spcAft>
                <a:spcPts val="0"/>
              </a:spcAft>
              <a:buSzPts val="1400"/>
              <a:buNone/>
            </a:pPr>
            <a:r>
              <a:rPr lang="tr-TR"/>
              <a:t>🍐  To edit the type of question or choices, go back to the "Ask Students a Question" in the Pear Deck sidebar.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c071f6d602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c071f6d602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a:t>The input devices for these two software productions are keyboard, microphone. The output devices are speakers, monitor.</a:t>
            </a:r>
            <a:endParaRPr/>
          </a:p>
          <a:p>
            <a:pPr marL="0" lvl="0" indent="0" algn="l" rtl="0">
              <a:spcBef>
                <a:spcPts val="0"/>
              </a:spcBef>
              <a:spcAft>
                <a:spcPts val="0"/>
              </a:spcAft>
              <a:buNone/>
            </a:pPr>
            <a:endParaRPr/>
          </a:p>
          <a:p>
            <a:pPr marL="0" lvl="0" indent="0" algn="l" rtl="0">
              <a:spcBef>
                <a:spcPts val="0"/>
              </a:spcBef>
              <a:spcAft>
                <a:spcPts val="0"/>
              </a:spcAft>
              <a:buNone/>
            </a:pPr>
            <a:r>
              <a:rPr lang="tr-TR"/>
              <a:t>Both Cortana and Siri receive inputs and generate outputs, but are not hardware and would not fall into the standard definition of an input/output device.</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7e1526f41c_24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7e1526f41c_24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a:t>The barcode reader is the input device used with barcodes.</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6f0cd62d92_2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7" name="Google Shape;647;g6f0cd62d92_2_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 This is a Pear Deck Multiple Choice Slide. Your current options are: A: INPUT DEVICE, B: OUTPUT DEVICE, C: BOTH INPUT AND OUTPUT DEVICE, </a:t>
            </a:r>
            <a:endParaRPr/>
          </a:p>
          <a:p>
            <a:pPr marL="0" lvl="0" indent="0" algn="l" rtl="0">
              <a:lnSpc>
                <a:spcPct val="100000"/>
              </a:lnSpc>
              <a:spcBef>
                <a:spcPts val="0"/>
              </a:spcBef>
              <a:spcAft>
                <a:spcPts val="0"/>
              </a:spcAft>
              <a:buNone/>
            </a:pPr>
            <a:r>
              <a:rPr lang="tr-TR"/>
              <a:t>🍐  To edit the type of question or choices, go back to the "Ask Students a Question" in the Pear Deck sidebar.</a:t>
            </a:r>
            <a:endParaRPr/>
          </a:p>
          <a:p>
            <a:pPr marL="0" lvl="0" indent="0" algn="l" rtl="0">
              <a:lnSpc>
                <a:spcPct val="100000"/>
              </a:lnSpc>
              <a:spcBef>
                <a:spcPts val="0"/>
              </a:spcBef>
              <a:spcAft>
                <a:spcPts val="0"/>
              </a:spcAft>
              <a:buNone/>
            </a:pPr>
            <a:r>
              <a:rPr lang="tr-TR"/>
              <a:t>ARE THEY INPUT DEVICE OR OUTPUT DEVICES?</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Virtual Reality</a:t>
            </a:r>
            <a:endParaRPr/>
          </a:p>
          <a:p>
            <a:pPr marL="0" lvl="0" indent="0" algn="l" rtl="0">
              <a:lnSpc>
                <a:spcPct val="100000"/>
              </a:lnSpc>
              <a:spcBef>
                <a:spcPts val="0"/>
              </a:spcBef>
              <a:spcAft>
                <a:spcPts val="0"/>
              </a:spcAft>
              <a:buNone/>
            </a:pPr>
            <a:r>
              <a:rPr lang="tr-TR"/>
              <a:t>Augmented Reality </a:t>
            </a:r>
            <a:endParaRPr/>
          </a:p>
          <a:p>
            <a:pPr marL="0" lvl="0" indent="0" algn="l" rtl="0">
              <a:lnSpc>
                <a:spcPct val="100000"/>
              </a:lnSpc>
              <a:spcBef>
                <a:spcPts val="0"/>
              </a:spcBef>
              <a:spcAft>
                <a:spcPts val="0"/>
              </a:spcAft>
              <a:buNone/>
            </a:pPr>
            <a:r>
              <a:rPr lang="tr-TR"/>
              <a:t>Mixed Reality</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sz="1200">
                <a:solidFill>
                  <a:srgbClr val="202124"/>
                </a:solidFill>
                <a:highlight>
                  <a:srgbClr val="FFFFFF"/>
                </a:highlight>
                <a:latin typeface="Roboto"/>
                <a:ea typeface="Roboto"/>
                <a:cs typeface="Roboto"/>
                <a:sym typeface="Roboto"/>
              </a:rPr>
              <a:t>AR uses a real-world setting while </a:t>
            </a:r>
            <a:r>
              <a:rPr lang="tr-TR" sz="1200" b="1">
                <a:solidFill>
                  <a:srgbClr val="202124"/>
                </a:solidFill>
                <a:highlight>
                  <a:srgbClr val="FFFFFF"/>
                </a:highlight>
                <a:latin typeface="Roboto"/>
                <a:ea typeface="Roboto"/>
                <a:cs typeface="Roboto"/>
                <a:sym typeface="Roboto"/>
              </a:rPr>
              <a:t>VR is completely virtual</a:t>
            </a:r>
            <a:r>
              <a:rPr lang="tr-TR" sz="1200">
                <a:solidFill>
                  <a:srgbClr val="202124"/>
                </a:solidFill>
                <a:highlight>
                  <a:srgbClr val="FFFFFF"/>
                </a:highlight>
                <a:latin typeface="Roboto"/>
                <a:ea typeface="Roboto"/>
                <a:cs typeface="Roboto"/>
                <a:sym typeface="Roboto"/>
              </a:rPr>
              <a:t>. ... VR requires a headset device, but AR can be accessed with a smartphone. AR enhances both the virtual and real world while VR only enhances a fictional reality.</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Gyroscope is an input device.</a:t>
            </a:r>
            <a:endParaRPr/>
          </a:p>
          <a:p>
            <a:pPr marL="0" lvl="0" indent="0" algn="l" rtl="0">
              <a:lnSpc>
                <a:spcPct val="100000"/>
              </a:lnSpc>
              <a:spcBef>
                <a:spcPts val="0"/>
              </a:spcBef>
              <a:spcAft>
                <a:spcPts val="0"/>
              </a:spcAft>
              <a:buNone/>
            </a:pPr>
            <a:endParaRPr/>
          </a:p>
          <a:p>
            <a:pPr marL="457200" lvl="0" indent="-317500" algn="l" rtl="0">
              <a:lnSpc>
                <a:spcPct val="100000"/>
              </a:lnSpc>
              <a:spcBef>
                <a:spcPts val="0"/>
              </a:spcBef>
              <a:spcAft>
                <a:spcPts val="0"/>
              </a:spcAft>
              <a:buClr>
                <a:srgbClr val="484747"/>
              </a:buClr>
              <a:buSzPts val="1400"/>
              <a:buChar char="●"/>
            </a:pPr>
            <a:r>
              <a:rPr lang="tr-TR">
                <a:solidFill>
                  <a:srgbClr val="484747"/>
                </a:solidFill>
                <a:highlight>
                  <a:srgbClr val="FFFFFF"/>
                </a:highlight>
              </a:rPr>
              <a:t>Augmented Reality (AR) adds digital elements to a live view often by using the camera on a smartphone. Examples of augmented reality experiences include Snapchat lenses and the game Pokemon Go. </a:t>
            </a:r>
            <a:endParaRPr>
              <a:solidFill>
                <a:srgbClr val="484747"/>
              </a:solidFill>
              <a:highlight>
                <a:srgbClr val="FFFFFF"/>
              </a:highlight>
            </a:endParaRPr>
          </a:p>
          <a:p>
            <a:pPr marL="457200" lvl="0" indent="-317500" algn="l" rtl="0">
              <a:lnSpc>
                <a:spcPct val="100000"/>
              </a:lnSpc>
              <a:spcBef>
                <a:spcPts val="0"/>
              </a:spcBef>
              <a:spcAft>
                <a:spcPts val="0"/>
              </a:spcAft>
              <a:buClr>
                <a:srgbClr val="484747"/>
              </a:buClr>
              <a:buSzPts val="1400"/>
              <a:buChar char="●"/>
            </a:pPr>
            <a:r>
              <a:rPr lang="tr-TR">
                <a:solidFill>
                  <a:srgbClr val="484747"/>
                </a:solidFill>
                <a:highlight>
                  <a:srgbClr val="FFFFFF"/>
                </a:highlight>
              </a:rPr>
              <a:t>Virtual Reality implies a complete immersion experience that shuts out the physical world. Using VR devices such as HTC Vive, Oculus Rift or Google Cardboard, users can be transported into a number of real-world and imagined environments such as the middle of a squawking penguin colony or even the back of a dragon.</a:t>
            </a:r>
            <a:endParaRPr>
              <a:solidFill>
                <a:srgbClr val="484747"/>
              </a:solidFill>
              <a:highlight>
                <a:srgbClr val="FFFFFF"/>
              </a:highlight>
            </a:endParaRPr>
          </a:p>
          <a:p>
            <a:pPr marL="457200" lvl="0" indent="-317500" algn="l" rtl="0">
              <a:lnSpc>
                <a:spcPct val="100000"/>
              </a:lnSpc>
              <a:spcBef>
                <a:spcPts val="0"/>
              </a:spcBef>
              <a:spcAft>
                <a:spcPts val="0"/>
              </a:spcAft>
              <a:buClr>
                <a:srgbClr val="484747"/>
              </a:buClr>
              <a:buSzPts val="1400"/>
              <a:buChar char="●"/>
            </a:pPr>
            <a:r>
              <a:rPr lang="tr-TR">
                <a:solidFill>
                  <a:srgbClr val="484747"/>
                </a:solidFill>
                <a:highlight>
                  <a:srgbClr val="FFFFFF"/>
                </a:highlight>
              </a:rPr>
              <a:t>Mixed Reality experience combines elements of both AR and VR, where real-world and digital objects interact. Mixed reality technology is just now starting to take off with Microsoft’s HoloLens one of the most notable early mixed reality apparatuses.</a:t>
            </a:r>
            <a:endParaRPr>
              <a:solidFill>
                <a:srgbClr val="484747"/>
              </a:solidFill>
              <a:highlight>
                <a:srgbClr val="FFFFFF"/>
              </a:highlight>
            </a:endParaRPr>
          </a:p>
          <a:p>
            <a:pPr marL="457200" lvl="0" indent="-317500" algn="l" rtl="0">
              <a:lnSpc>
                <a:spcPct val="100000"/>
              </a:lnSpc>
              <a:spcBef>
                <a:spcPts val="0"/>
              </a:spcBef>
              <a:spcAft>
                <a:spcPts val="0"/>
              </a:spcAft>
              <a:buClr>
                <a:srgbClr val="484747"/>
              </a:buClr>
              <a:buSzPts val="1400"/>
              <a:buChar char="●"/>
            </a:pPr>
            <a:r>
              <a:rPr lang="tr-TR">
                <a:solidFill>
                  <a:srgbClr val="484747"/>
                </a:solidFill>
                <a:highlight>
                  <a:srgbClr val="FFFFFF"/>
                </a:highlight>
              </a:rPr>
              <a:t>Extended Reality (XR) is an umbrella term that covers all of the various technologies that enhance our senses, whether they’re providing additional information about the actual world or creating totally unreal, simulated worlds for us to experience. It includes Virtual Reality (VR), Augmented Reality (AR) and Mixed Reality (MR) technologies.</a:t>
            </a:r>
            <a:endParaRPr>
              <a:solidFill>
                <a:srgbClr val="484747"/>
              </a:solidFill>
              <a:highlight>
                <a:srgbClr val="FFFFFF"/>
              </a:highlight>
            </a:endParaRPr>
          </a:p>
          <a:p>
            <a:pPr marL="0" lvl="0" indent="0" algn="l" rtl="0">
              <a:lnSpc>
                <a:spcPct val="100000"/>
              </a:lnSpc>
              <a:spcBef>
                <a:spcPts val="190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c071f6d60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9" name="Google Shape;659;gc071f6d602_0_1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Basic Input/Output System</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c071f6d602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c071f6d602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b="1">
                <a:solidFill>
                  <a:schemeClr val="dk1"/>
                </a:solidFill>
              </a:rPr>
              <a:t>Temperature Check</a:t>
            </a:r>
            <a:endParaRPr b="1">
              <a:solidFill>
                <a:schemeClr val="dk1"/>
              </a:solidFill>
            </a:endParaRPr>
          </a:p>
          <a:p>
            <a:pPr marL="0" lvl="0" indent="0" algn="l" rtl="0">
              <a:spcBef>
                <a:spcPts val="0"/>
              </a:spcBef>
              <a:spcAft>
                <a:spcPts val="0"/>
              </a:spcAft>
              <a:buClr>
                <a:schemeClr val="dk1"/>
              </a:buClr>
              <a:buSzPts val="1100"/>
              <a:buFont typeface="Arial"/>
              <a:buNone/>
            </a:pPr>
            <a:r>
              <a:rPr lang="tr-TR">
                <a:solidFill>
                  <a:schemeClr val="dk1"/>
                </a:solidFill>
              </a:rPr>
              <a:t>WIth this slide, you can get a quick idea of how your students are feeling about the pace of the lesson. Getting consensus before moving on helps ensure everyone is still with you, and identify the students who might need extra attention.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tr-TR">
                <a:solidFill>
                  <a:schemeClr val="dk1"/>
                </a:solidFill>
              </a:rPr>
              <a:t>🍐 This is a Pear Deck Draggable™ Slide. </a:t>
            </a:r>
            <a:endParaRPr>
              <a:solidFill>
                <a:schemeClr val="dk1"/>
              </a:solidFill>
            </a:endParaRPr>
          </a:p>
          <a:p>
            <a:pPr marL="0" lvl="0" indent="0" algn="l" rtl="0">
              <a:spcBef>
                <a:spcPts val="0"/>
              </a:spcBef>
              <a:spcAft>
                <a:spcPts val="0"/>
              </a:spcAft>
              <a:buClr>
                <a:schemeClr val="dk1"/>
              </a:buClr>
              <a:buSzPts val="1100"/>
              <a:buFont typeface="Arial"/>
              <a:buNone/>
            </a:pPr>
            <a:r>
              <a:rPr lang="tr-TR">
                <a:solidFill>
                  <a:schemeClr val="dk1"/>
                </a:solidFill>
              </a:rPr>
              <a:t>🍐 To edit the type of question, go back to the "Ask Students a Question" in the Pear Deck sidebar.</a:t>
            </a:r>
            <a:endParaRPr>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c071f6d602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c071f6d602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6f0cd62d92_1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1" name="Google Shape;691;g6f0cd62d92_1_1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Basic Input/Output System</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6f0cd62d92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2" name="Google Shape;702;g6f0cd62d92_2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Software that manages computer hardware and software.</a:t>
            </a:r>
            <a:endParaRPr/>
          </a:p>
          <a:p>
            <a:pPr marL="0" lvl="0" indent="0" algn="l" rtl="0">
              <a:lnSpc>
                <a:spcPct val="100000"/>
              </a:lnSpc>
              <a:spcBef>
                <a:spcPts val="0"/>
              </a:spcBef>
              <a:spcAft>
                <a:spcPts val="0"/>
              </a:spcAft>
              <a:buNone/>
            </a:pPr>
            <a:r>
              <a:rPr lang="tr-TR"/>
              <a:t>We’re going to load OS from HDD.</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Job of the OS is to let you use other computer programs.</a:t>
            </a:r>
            <a:endParaRPr/>
          </a:p>
          <a:p>
            <a:pPr marL="0" lvl="0" indent="0" algn="l" rtl="0">
              <a:lnSpc>
                <a:spcPct val="100000"/>
              </a:lnSpc>
              <a:spcBef>
                <a:spcPts val="0"/>
              </a:spcBef>
              <a:spcAft>
                <a:spcPts val="0"/>
              </a:spcAft>
              <a:buNone/>
            </a:pPr>
            <a:r>
              <a:rPr lang="tr-TR"/>
              <a:t>Linux, Unix, Windows, Apple.</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Even different brands, two different approaches when you power up.</a:t>
            </a:r>
            <a:endParaRPr/>
          </a:p>
          <a:p>
            <a:pPr marL="0" lvl="0" indent="0" algn="l" rtl="0">
              <a:lnSpc>
                <a:spcPct val="100000"/>
              </a:lnSpc>
              <a:spcBef>
                <a:spcPts val="0"/>
              </a:spcBef>
              <a:spcAft>
                <a:spcPts val="0"/>
              </a:spcAft>
              <a:buNone/>
            </a:pPr>
            <a:r>
              <a:rPr lang="tr-TR"/>
              <a:t>Both fundamentally same. Both just allow you to interact with your computer do some stuff. </a:t>
            </a:r>
            <a:endParaRPr/>
          </a:p>
          <a:p>
            <a:pPr marL="0" lvl="0" indent="0" algn="l" rtl="0">
              <a:lnSpc>
                <a:spcPct val="100000"/>
              </a:lnSpc>
              <a:spcBef>
                <a:spcPts val="0"/>
              </a:spcBef>
              <a:spcAft>
                <a:spcPts val="0"/>
              </a:spcAft>
              <a:buNone/>
            </a:pPr>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Detecting an input from the keyboard,</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Sending output to the monitor or tracking </a:t>
            </a:r>
            <a:r>
              <a:rPr lang="tr-TR" sz="1450">
                <a:solidFill>
                  <a:srgbClr val="1177D1"/>
                </a:solidFill>
                <a:highlight>
                  <a:srgbClr val="FFFFFF"/>
                </a:highlight>
                <a:uFill>
                  <a:noFill/>
                </a:uFill>
                <a:hlinkClick r:id="rId3">
                  <a:extLst>
                    <a:ext uri="{A12FA001-AC4F-418D-AE19-62706E023703}">
                      <ahyp:hlinkClr xmlns:ahyp="http://schemas.microsoft.com/office/drawing/2018/hyperlinkcolor" val="tx"/>
                    </a:ext>
                  </a:extLst>
                </a:hlinkClick>
              </a:rPr>
              <a:t>files</a:t>
            </a:r>
            <a:r>
              <a:rPr lang="tr-TR" sz="1450">
                <a:solidFill>
                  <a:srgbClr val="373A3C"/>
                </a:solidFill>
                <a:highlight>
                  <a:srgbClr val="FFFFFF"/>
                </a:highlight>
              </a:rPr>
              <a:t> or folders in the storage area,</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Controlling peripheral devices such as disk drives and printers,</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Running different programs at the same time and not letting interfere with each other,</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Checking users if they are authorized or not are some examples of controlling and monitoring system activities.</a:t>
            </a:r>
            <a:endParaRPr sz="1450">
              <a:solidFill>
                <a:srgbClr val="373A3C"/>
              </a:solidFill>
              <a:highlight>
                <a:srgbClr val="FFFFFF"/>
              </a:highlight>
            </a:endParaRPr>
          </a:p>
          <a:p>
            <a:pPr marL="0" lvl="0" indent="0" algn="l" rtl="0">
              <a:lnSpc>
                <a:spcPct val="100000"/>
              </a:lnSpc>
              <a:spcBef>
                <a:spcPts val="1200"/>
              </a:spcBef>
              <a:spcAft>
                <a:spcPts val="0"/>
              </a:spcAft>
              <a:buNone/>
            </a:pPr>
            <a:r>
              <a:rPr lang="tr-TR">
                <a:solidFill>
                  <a:srgbClr val="202124"/>
                </a:solidFill>
                <a:highlight>
                  <a:srgbClr val="FFFFFF"/>
                </a:highlight>
              </a:rPr>
              <a:t>What about firmware? Firmware is usually fixed but the OS is often updated on a regular basis. Firmware is low-level operations, whereas the OS </a:t>
            </a:r>
            <a:r>
              <a:rPr lang="tr-TR" b="1">
                <a:solidFill>
                  <a:srgbClr val="202124"/>
                </a:solidFill>
                <a:highlight>
                  <a:srgbClr val="FFFFFF"/>
                </a:highlight>
              </a:rPr>
              <a:t>is high-level interfaces</a:t>
            </a:r>
            <a:r>
              <a:rPr lang="tr-TR">
                <a:solidFill>
                  <a:srgbClr val="202124"/>
                </a:solidFill>
                <a:highlight>
                  <a:srgbClr val="FFFFFF"/>
                </a:highlight>
              </a:rPr>
              <a:t>. Firmware is used for a single purpose, but the OS is used for general purposes, which allows any kind of software to run on multiple types of hardware.</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c071f6d602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11" name="Google Shape;711;gc071f6d602_0_1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Basic Input/Output System</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Software that initializes hardware and remembers system time.</a:t>
            </a:r>
            <a:endParaRPr/>
          </a:p>
          <a:p>
            <a:pPr marL="457200" lvl="0" indent="-317500" algn="l" rtl="0">
              <a:lnSpc>
                <a:spcPct val="100000"/>
              </a:lnSpc>
              <a:spcBef>
                <a:spcPts val="0"/>
              </a:spcBef>
              <a:spcAft>
                <a:spcPts val="0"/>
              </a:spcAft>
              <a:buClr>
                <a:srgbClr val="333333"/>
              </a:buClr>
              <a:buSzPts val="1400"/>
              <a:buChar char="●"/>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c071f6d602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18" name="Google Shape;718;gc071f6d602_0_1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Basic Input/Output System</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a:p>
            <a:pPr marL="457200" lvl="0" indent="-317500" algn="l" rtl="0">
              <a:spcBef>
                <a:spcPts val="0"/>
              </a:spcBef>
              <a:spcAft>
                <a:spcPts val="0"/>
              </a:spcAft>
              <a:buClr>
                <a:srgbClr val="333333"/>
              </a:buClr>
              <a:buSzPts val="1400"/>
              <a:buChar char="●"/>
            </a:pPr>
            <a:r>
              <a:rPr lang="tr-TR">
                <a:solidFill>
                  <a:srgbClr val="333333"/>
                </a:solidFill>
                <a:highlight>
                  <a:srgbClr val="FFFFFF"/>
                </a:highlight>
              </a:rPr>
              <a:t>A Kernel is a computer program that is the heart and core of an Operating System. Since the Operating System has control over the system so, the Kernel also has control over everything in the system. It is the most important part of an Operating System. Whenever a system starts, the Kernel is the first program that is loaded after the bootloader because the Kernel has to handle the rest of the thing of the system for the Operating System. The Kernel remains in the memory until the Operating System is shut-down.</a:t>
            </a:r>
            <a:endParaRPr>
              <a:solidFill>
                <a:srgbClr val="333333"/>
              </a:solidFill>
              <a:highlight>
                <a:srgbClr val="FFFFFF"/>
              </a:highlight>
            </a:endParaRPr>
          </a:p>
          <a:p>
            <a:pPr marL="457200" lvl="0" indent="-317500" algn="l" rtl="0">
              <a:spcBef>
                <a:spcPts val="0"/>
              </a:spcBef>
              <a:spcAft>
                <a:spcPts val="0"/>
              </a:spcAft>
              <a:buClr>
                <a:srgbClr val="333333"/>
              </a:buClr>
              <a:buSzPts val="1400"/>
              <a:buChar char="●"/>
            </a:pPr>
            <a:r>
              <a:rPr lang="tr-TR">
                <a:solidFill>
                  <a:srgbClr val="333333"/>
                </a:solidFill>
                <a:highlight>
                  <a:srgbClr val="FFFFFF"/>
                </a:highlight>
              </a:rPr>
              <a:t>The Kernel is responsible for low-level tasks such as disk management, memory management, task management, etc. It provides an interface between the user and the hardware components of the system. When a process makes a request to the Kernel, then it is called System Call.</a:t>
            </a:r>
            <a:endParaRPr>
              <a:solidFill>
                <a:srgbClr val="333333"/>
              </a:solidFill>
              <a:highlight>
                <a:srgbClr val="FFFFFF"/>
              </a:highlight>
            </a:endParaRPr>
          </a:p>
          <a:p>
            <a:pPr marL="457200" lvl="0" indent="-317500" algn="l" rtl="0">
              <a:spcBef>
                <a:spcPts val="0"/>
              </a:spcBef>
              <a:spcAft>
                <a:spcPts val="0"/>
              </a:spcAft>
              <a:buClr>
                <a:srgbClr val="333333"/>
              </a:buClr>
              <a:buSzPts val="1400"/>
              <a:buChar char="●"/>
            </a:pPr>
            <a:r>
              <a:rPr lang="tr-TR">
                <a:solidFill>
                  <a:srgbClr val="333333"/>
                </a:solidFill>
                <a:highlight>
                  <a:srgbClr val="FFFFFF"/>
                </a:highlight>
              </a:rPr>
              <a:t>A Kernel is provided with a protected Kernel Space which is a separate area of memory and this area is not accessible by other application programs. So, the code of the Kernel is loaded into this protected Kernel Space. Apart from this, the memory used by other applications is called the User Space. As these are two different spaces in the memory, so communication between them is a bit slower.</a:t>
            </a:r>
            <a:endParaRPr>
              <a:solidFill>
                <a:schemeClr val="dk1"/>
              </a:solidFill>
            </a:endParaRPr>
          </a:p>
          <a:p>
            <a:pPr marL="0" lvl="0" indent="0" algn="l" rtl="0">
              <a:lnSpc>
                <a:spcPct val="100000"/>
              </a:lnSpc>
              <a:spcBef>
                <a:spcPts val="230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7c2f2de20d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4" name="Google Shape;374;g7c2f2de20d_0_1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shortly say</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c071f6d602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6" name="Google Shape;726;gc071f6d602_0_18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Basic Input/Output System</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solidFill>
                  <a:srgbClr val="454545"/>
                </a:solidFill>
                <a:highlight>
                  <a:srgbClr val="FFFFFF"/>
                </a:highlight>
              </a:rPr>
              <a:t>The BIOS includes instructions on how to load basic computer hardware. It includes a test referred to as a POST (Power-On Self-Test) that helps verify the computer meets requirements to boot up properly. If the computer does not pass the POST, you hear a combination of beeps indicating what is malfunctioning in the computer.</a:t>
            </a:r>
            <a:endParaRPr>
              <a:solidFill>
                <a:srgbClr val="454545"/>
              </a:solidFill>
              <a:highlight>
                <a:srgbClr val="FFFFFF"/>
              </a:highlight>
            </a:endParaRPr>
          </a:p>
          <a:p>
            <a:pPr marL="0" lvl="0" indent="0" algn="l" rtl="0">
              <a:lnSpc>
                <a:spcPct val="100000"/>
              </a:lnSpc>
              <a:spcBef>
                <a:spcPts val="0"/>
              </a:spcBef>
              <a:spcAft>
                <a:spcPts val="0"/>
              </a:spcAft>
              <a:buSzPts val="1400"/>
              <a:buNone/>
            </a:pPr>
            <a:endParaRPr>
              <a:solidFill>
                <a:srgbClr val="454545"/>
              </a:solidFill>
              <a:highlight>
                <a:srgbClr val="FFFFFF"/>
              </a:highlight>
            </a:endParaRPr>
          </a:p>
          <a:p>
            <a:pPr marL="457200" lvl="0" indent="-317500" algn="l" rtl="0">
              <a:lnSpc>
                <a:spcPct val="150000"/>
              </a:lnSpc>
              <a:spcBef>
                <a:spcPts val="0"/>
              </a:spcBef>
              <a:spcAft>
                <a:spcPts val="0"/>
              </a:spcAft>
              <a:buSzPts val="1400"/>
              <a:buChar char="●"/>
            </a:pPr>
            <a:r>
              <a:rPr lang="tr-TR" b="1">
                <a:solidFill>
                  <a:srgbClr val="454545"/>
                </a:solidFill>
                <a:highlight>
                  <a:srgbClr val="FFFFFF"/>
                </a:highlight>
              </a:rPr>
              <a:t>POST</a:t>
            </a:r>
            <a:r>
              <a:rPr lang="tr-TR">
                <a:solidFill>
                  <a:srgbClr val="454545"/>
                </a:solidFill>
                <a:highlight>
                  <a:srgbClr val="FFFFFF"/>
                </a:highlight>
              </a:rPr>
              <a:t> - Test the computer hardware and make sure no errors exist before loading the operating system.</a:t>
            </a:r>
            <a:endParaRPr>
              <a:solidFill>
                <a:srgbClr val="454545"/>
              </a:solidFill>
              <a:highlight>
                <a:srgbClr val="FFFFFF"/>
              </a:highlight>
            </a:endParaRPr>
          </a:p>
          <a:p>
            <a:pPr marL="457200" lvl="0" indent="-317500" algn="l" rtl="0">
              <a:lnSpc>
                <a:spcPct val="150000"/>
              </a:lnSpc>
              <a:spcBef>
                <a:spcPts val="0"/>
              </a:spcBef>
              <a:spcAft>
                <a:spcPts val="0"/>
              </a:spcAft>
              <a:buSzPts val="1400"/>
              <a:buChar char="●"/>
            </a:pPr>
            <a:r>
              <a:rPr lang="tr-TR" b="1">
                <a:solidFill>
                  <a:srgbClr val="454545"/>
                </a:solidFill>
                <a:highlight>
                  <a:srgbClr val="FFFFFF"/>
                </a:highlight>
              </a:rPr>
              <a:t>Bootstrap Loader</a:t>
            </a:r>
            <a:r>
              <a:rPr lang="tr-TR">
                <a:solidFill>
                  <a:srgbClr val="454545"/>
                </a:solidFill>
                <a:highlight>
                  <a:srgbClr val="FFFFFF"/>
                </a:highlight>
              </a:rPr>
              <a:t> - Locate the operating system. If a capable operating system is located, the BIOS will pass control to it.</a:t>
            </a:r>
            <a:endParaRPr>
              <a:solidFill>
                <a:srgbClr val="454545"/>
              </a:solidFill>
              <a:highlight>
                <a:srgbClr val="FFFFFF"/>
              </a:highlight>
            </a:endParaRPr>
          </a:p>
          <a:p>
            <a:pPr marL="457200" lvl="0" indent="-317500" algn="l" rtl="0">
              <a:lnSpc>
                <a:spcPct val="150000"/>
              </a:lnSpc>
              <a:spcBef>
                <a:spcPts val="0"/>
              </a:spcBef>
              <a:spcAft>
                <a:spcPts val="0"/>
              </a:spcAft>
              <a:buClr>
                <a:srgbClr val="454545"/>
              </a:buClr>
              <a:buSzPts val="1400"/>
              <a:buChar char="●"/>
            </a:pPr>
            <a:r>
              <a:rPr lang="tr-TR" b="1">
                <a:solidFill>
                  <a:srgbClr val="454545"/>
                </a:solidFill>
                <a:highlight>
                  <a:srgbClr val="FFFFFF"/>
                </a:highlight>
              </a:rPr>
              <a:t>BIOS drivers</a:t>
            </a:r>
            <a:r>
              <a:rPr lang="tr-TR">
                <a:solidFill>
                  <a:srgbClr val="454545"/>
                </a:solidFill>
                <a:highlight>
                  <a:srgbClr val="FFFFFF"/>
                </a:highlight>
              </a:rPr>
              <a:t> - Low-level drivers that give the computer basic operational control over your computer's hardware.</a:t>
            </a:r>
            <a:endParaRPr>
              <a:solidFill>
                <a:srgbClr val="454545"/>
              </a:solidFill>
              <a:highlight>
                <a:srgbClr val="FFFFFF"/>
              </a:highlight>
            </a:endParaRPr>
          </a:p>
          <a:p>
            <a:pPr marL="457200" lvl="0" indent="-317500" algn="l" rtl="0">
              <a:lnSpc>
                <a:spcPct val="150000"/>
              </a:lnSpc>
              <a:spcBef>
                <a:spcPts val="0"/>
              </a:spcBef>
              <a:spcAft>
                <a:spcPts val="0"/>
              </a:spcAft>
              <a:buClr>
                <a:srgbClr val="454545"/>
              </a:buClr>
              <a:buSzPts val="1400"/>
              <a:buChar char="●"/>
            </a:pPr>
            <a:r>
              <a:rPr lang="tr-TR" b="1">
                <a:solidFill>
                  <a:srgbClr val="454545"/>
                </a:solidFill>
                <a:highlight>
                  <a:srgbClr val="FFFFFF"/>
                </a:highlight>
              </a:rPr>
              <a:t>BIOS setup</a:t>
            </a:r>
            <a:r>
              <a:rPr lang="tr-TR">
                <a:solidFill>
                  <a:srgbClr val="454545"/>
                </a:solidFill>
                <a:highlight>
                  <a:srgbClr val="FFFFFF"/>
                </a:highlight>
              </a:rPr>
              <a:t> or </a:t>
            </a:r>
            <a:r>
              <a:rPr lang="tr-TR" b="1">
                <a:solidFill>
                  <a:srgbClr val="454545"/>
                </a:solidFill>
                <a:highlight>
                  <a:srgbClr val="FFFFFF"/>
                </a:highlight>
              </a:rPr>
              <a:t>CMOS setup</a:t>
            </a:r>
            <a:r>
              <a:rPr lang="tr-TR">
                <a:solidFill>
                  <a:srgbClr val="454545"/>
                </a:solidFill>
                <a:highlight>
                  <a:srgbClr val="FFFFFF"/>
                </a:highlight>
              </a:rPr>
              <a:t> - Configuration program that allows you to configure hardware settings including system settings, such as date, time, and computer passwords.</a:t>
            </a:r>
            <a:endParaRPr>
              <a:solidFill>
                <a:srgbClr val="454545"/>
              </a:solidFill>
              <a:highlight>
                <a:srgbClr val="FFFFFF"/>
              </a:highlight>
            </a:endParaRPr>
          </a:p>
          <a:p>
            <a:pPr marL="914400" lvl="1" indent="-317500" algn="l" rtl="0">
              <a:lnSpc>
                <a:spcPct val="150000"/>
              </a:lnSpc>
              <a:spcBef>
                <a:spcPts val="0"/>
              </a:spcBef>
              <a:spcAft>
                <a:spcPts val="0"/>
              </a:spcAft>
              <a:buSzPts val="1400"/>
              <a:buChar char="○"/>
            </a:pPr>
            <a:r>
              <a:rPr lang="tr-TR">
                <a:solidFill>
                  <a:srgbClr val="242729"/>
                </a:solidFill>
                <a:highlight>
                  <a:srgbClr val="FFFFFF"/>
                </a:highlight>
              </a:rPr>
              <a:t>CMOS (short for complementary metal-oxide-semiconductor) is the term usually used to describe the small amount of memory on a computer </a:t>
            </a:r>
            <a:r>
              <a:rPr lang="tr-TR" u="sng">
                <a:solidFill>
                  <a:srgbClr val="501445"/>
                </a:solidFill>
                <a:highlight>
                  <a:srgbClr val="FFFFFF"/>
                </a:highlight>
                <a:hlinkClick r:id="rId3">
                  <a:extLst>
                    <a:ext uri="{A12FA001-AC4F-418D-AE19-62706E023703}">
                      <ahyp:hlinkClr xmlns:ahyp="http://schemas.microsoft.com/office/drawing/2018/hyperlinkcolor" val="tx"/>
                    </a:ext>
                  </a:extLst>
                </a:hlinkClick>
              </a:rPr>
              <a:t>motherboard</a:t>
            </a:r>
            <a:r>
              <a:rPr lang="tr-TR">
                <a:solidFill>
                  <a:srgbClr val="242729"/>
                </a:solidFill>
                <a:highlight>
                  <a:srgbClr val="FFFFFF"/>
                </a:highlight>
              </a:rPr>
              <a:t> that stores the </a:t>
            </a:r>
            <a:r>
              <a:rPr lang="tr-TR" u="sng">
                <a:solidFill>
                  <a:srgbClr val="501445"/>
                </a:solidFill>
                <a:highlight>
                  <a:srgbClr val="FFFFFF"/>
                </a:highlight>
                <a:hlinkClick r:id="rId4">
                  <a:extLst>
                    <a:ext uri="{A12FA001-AC4F-418D-AE19-62706E023703}">
                      <ahyp:hlinkClr xmlns:ahyp="http://schemas.microsoft.com/office/drawing/2018/hyperlinkcolor" val="tx"/>
                    </a:ext>
                  </a:extLst>
                </a:hlinkClick>
              </a:rPr>
              <a:t>BIOS</a:t>
            </a:r>
            <a:r>
              <a:rPr lang="tr-TR">
                <a:solidFill>
                  <a:srgbClr val="242729"/>
                </a:solidFill>
                <a:highlight>
                  <a:srgbClr val="FFFFFF"/>
                </a:highlight>
              </a:rPr>
              <a:t> settings. Some of these </a:t>
            </a:r>
            <a:r>
              <a:rPr lang="tr-TR" u="sng">
                <a:solidFill>
                  <a:srgbClr val="501445"/>
                </a:solidFill>
                <a:highlight>
                  <a:srgbClr val="FFFFFF"/>
                </a:highlight>
                <a:hlinkClick r:id="rId5">
                  <a:extLst>
                    <a:ext uri="{A12FA001-AC4F-418D-AE19-62706E023703}">
                      <ahyp:hlinkClr xmlns:ahyp="http://schemas.microsoft.com/office/drawing/2018/hyperlinkcolor" val="tx"/>
                    </a:ext>
                  </a:extLst>
                </a:hlinkClick>
              </a:rPr>
              <a:t>BIOS settings</a:t>
            </a:r>
            <a:r>
              <a:rPr lang="tr-TR">
                <a:solidFill>
                  <a:srgbClr val="242729"/>
                </a:solidFill>
                <a:highlight>
                  <a:srgbClr val="FFFFFF"/>
                </a:highlight>
              </a:rPr>
              <a:t> include the system time and date, as well as </a:t>
            </a:r>
            <a:r>
              <a:rPr lang="tr-TR" u="sng">
                <a:solidFill>
                  <a:srgbClr val="501445"/>
                </a:solidFill>
                <a:highlight>
                  <a:srgbClr val="FFFFFF"/>
                </a:highlight>
                <a:hlinkClick r:id="rId6">
                  <a:extLst>
                    <a:ext uri="{A12FA001-AC4F-418D-AE19-62706E023703}">
                      <ahyp:hlinkClr xmlns:ahyp="http://schemas.microsoft.com/office/drawing/2018/hyperlinkcolor" val="tx"/>
                    </a:ext>
                  </a:extLst>
                </a:hlinkClick>
              </a:rPr>
              <a:t>hardware</a:t>
            </a:r>
            <a:r>
              <a:rPr lang="tr-TR">
                <a:solidFill>
                  <a:srgbClr val="242729"/>
                </a:solidFill>
                <a:highlight>
                  <a:srgbClr val="FFFFFF"/>
                </a:highlight>
              </a:rPr>
              <a:t> settings.</a:t>
            </a:r>
            <a:endParaRPr>
              <a:solidFill>
                <a:srgbClr val="242729"/>
              </a:solidFill>
              <a:highlight>
                <a:srgbClr val="FFFFFF"/>
              </a:highlight>
            </a:endParaRPr>
          </a:p>
          <a:p>
            <a:pPr marL="914400" lvl="1" indent="-298450" algn="l" rtl="0">
              <a:lnSpc>
                <a:spcPct val="150000"/>
              </a:lnSpc>
              <a:spcBef>
                <a:spcPts val="0"/>
              </a:spcBef>
              <a:spcAft>
                <a:spcPts val="0"/>
              </a:spcAft>
              <a:buClr>
                <a:srgbClr val="242729"/>
              </a:buClr>
              <a:buSzPts val="1100"/>
              <a:buChar char="○"/>
            </a:pPr>
            <a:r>
              <a:rPr lang="tr-TR">
                <a:solidFill>
                  <a:srgbClr val="242729"/>
                </a:solidFill>
                <a:highlight>
                  <a:srgbClr val="FFFFFF"/>
                </a:highlight>
              </a:rPr>
              <a:t>CMOS can also be referred to as </a:t>
            </a:r>
            <a:r>
              <a:rPr lang="tr-TR" i="1">
                <a:solidFill>
                  <a:srgbClr val="242729"/>
                </a:solidFill>
                <a:highlight>
                  <a:srgbClr val="FFFFFF"/>
                </a:highlight>
              </a:rPr>
              <a:t>Real-Time Clock (RTC)</a:t>
            </a:r>
            <a:r>
              <a:rPr lang="tr-TR">
                <a:solidFill>
                  <a:srgbClr val="242729"/>
                </a:solidFill>
                <a:highlight>
                  <a:srgbClr val="FFFFFF"/>
                </a:highlight>
              </a:rPr>
              <a:t>, </a:t>
            </a:r>
            <a:r>
              <a:rPr lang="tr-TR" i="1">
                <a:solidFill>
                  <a:srgbClr val="242729"/>
                </a:solidFill>
                <a:highlight>
                  <a:srgbClr val="FFFFFF"/>
                </a:highlight>
              </a:rPr>
              <a:t>CMOS RAM</a:t>
            </a:r>
            <a:r>
              <a:rPr lang="tr-TR">
                <a:solidFill>
                  <a:srgbClr val="242729"/>
                </a:solidFill>
                <a:highlight>
                  <a:srgbClr val="FFFFFF"/>
                </a:highlight>
              </a:rPr>
              <a:t>, </a:t>
            </a:r>
            <a:r>
              <a:rPr lang="tr-TR" i="1">
                <a:solidFill>
                  <a:srgbClr val="242729"/>
                </a:solidFill>
                <a:highlight>
                  <a:srgbClr val="FFFFFF"/>
                </a:highlight>
              </a:rPr>
              <a:t>Non-Volatile RAM (NVRAM)</a:t>
            </a:r>
            <a:r>
              <a:rPr lang="tr-TR">
                <a:solidFill>
                  <a:srgbClr val="242729"/>
                </a:solidFill>
                <a:highlight>
                  <a:srgbClr val="FFFFFF"/>
                </a:highlight>
              </a:rPr>
              <a:t>, </a:t>
            </a:r>
            <a:r>
              <a:rPr lang="tr-TR" i="1">
                <a:solidFill>
                  <a:srgbClr val="242729"/>
                </a:solidFill>
                <a:highlight>
                  <a:srgbClr val="FFFFFF"/>
                </a:highlight>
              </a:rPr>
              <a:t>Non-Volatile BIOS memory</a:t>
            </a:r>
            <a:r>
              <a:rPr lang="tr-TR">
                <a:solidFill>
                  <a:srgbClr val="242729"/>
                </a:solidFill>
                <a:highlight>
                  <a:srgbClr val="FFFFFF"/>
                </a:highlight>
              </a:rPr>
              <a:t>, or </a:t>
            </a:r>
            <a:r>
              <a:rPr lang="tr-TR" i="1">
                <a:solidFill>
                  <a:srgbClr val="242729"/>
                </a:solidFill>
                <a:highlight>
                  <a:srgbClr val="FFFFFF"/>
                </a:highlight>
              </a:rPr>
              <a:t>complementary-symmetry metal-oxide-semiconductor (COS-MOS).</a:t>
            </a:r>
            <a:endParaRPr>
              <a:solidFill>
                <a:srgbClr val="242729"/>
              </a:solidFill>
              <a:highlight>
                <a:srgbClr val="FFFFFF"/>
              </a:highlight>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ab6d9b02cf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ab6d9b02cf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a:t>🍐 This is a Pear Deck Text Slide </a:t>
            </a:r>
            <a:endParaRPr/>
          </a:p>
          <a:p>
            <a:pPr marL="0" lvl="0" indent="0" algn="l" rtl="0">
              <a:spcBef>
                <a:spcPts val="0"/>
              </a:spcBef>
              <a:spcAft>
                <a:spcPts val="0"/>
              </a:spcAft>
              <a:buNone/>
            </a:pPr>
            <a:r>
              <a:rPr lang="tr-TR"/>
              <a:t>🍐 To edit the type of question, go back to the "Ask Students a Question" in the Pear Deck sidebar.</a:t>
            </a:r>
            <a:endParaRPr/>
          </a:p>
          <a:p>
            <a:pPr marL="0" lvl="0" indent="0" algn="l" rtl="0">
              <a:spcBef>
                <a:spcPts val="0"/>
              </a:spcBef>
              <a:spcAft>
                <a:spcPts val="0"/>
              </a:spcAft>
              <a:buNone/>
            </a:pPr>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Sending output to the monitor or tracking </a:t>
            </a:r>
            <a:r>
              <a:rPr lang="tr-TR" sz="1450">
                <a:solidFill>
                  <a:srgbClr val="1177D1"/>
                </a:solidFill>
                <a:highlight>
                  <a:srgbClr val="FFFFFF"/>
                </a:highlight>
                <a:uFill>
                  <a:noFill/>
                </a:uFill>
                <a:hlinkClick r:id="rId3">
                  <a:extLst>
                    <a:ext uri="{A12FA001-AC4F-418D-AE19-62706E023703}">
                      <ahyp:hlinkClr xmlns:ahyp="http://schemas.microsoft.com/office/drawing/2018/hyperlinkcolor" val="tx"/>
                    </a:ext>
                  </a:extLst>
                </a:hlinkClick>
              </a:rPr>
              <a:t>files</a:t>
            </a:r>
            <a:r>
              <a:rPr lang="tr-TR" sz="1450">
                <a:solidFill>
                  <a:srgbClr val="373A3C"/>
                </a:solidFill>
                <a:highlight>
                  <a:srgbClr val="FFFFFF"/>
                </a:highlight>
              </a:rPr>
              <a:t> or folders in the storage area,</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Controlling peripheral devices such as disk drives and printers,</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Running different programs at the same time and not letting interfere with each other,</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Checking users if they are authorized or not are some examples of controlling and monitoring system activities.</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c071f6d602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3" name="Google Shape;743;gc071f6d602_0_2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Basic Input/Output System</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Windows</a:t>
            </a:r>
            <a:endParaRPr/>
          </a:p>
          <a:p>
            <a:pPr marL="0" lvl="0" indent="0" algn="l" rtl="0">
              <a:lnSpc>
                <a:spcPct val="100000"/>
              </a:lnSpc>
              <a:spcBef>
                <a:spcPts val="0"/>
              </a:spcBef>
              <a:spcAft>
                <a:spcPts val="0"/>
              </a:spcAft>
              <a:buSzPts val="1400"/>
              <a:buNone/>
            </a:pPr>
            <a:r>
              <a:rPr lang="tr-TR"/>
              <a:t>MacOS</a:t>
            </a:r>
            <a:endParaRPr/>
          </a:p>
          <a:p>
            <a:pPr marL="0" lvl="0" indent="0" algn="l" rtl="0">
              <a:lnSpc>
                <a:spcPct val="100000"/>
              </a:lnSpc>
              <a:spcBef>
                <a:spcPts val="0"/>
              </a:spcBef>
              <a:spcAft>
                <a:spcPts val="0"/>
              </a:spcAft>
              <a:buSzPts val="1400"/>
              <a:buNone/>
            </a:pPr>
            <a:r>
              <a:rPr lang="tr-TR"/>
              <a:t>Linux</a:t>
            </a:r>
            <a:endParaRPr/>
          </a:p>
          <a:p>
            <a:pPr marL="457200" lvl="0" indent="-317500" algn="l" rtl="0">
              <a:lnSpc>
                <a:spcPct val="100000"/>
              </a:lnSpc>
              <a:spcBef>
                <a:spcPts val="0"/>
              </a:spcBef>
              <a:spcAft>
                <a:spcPts val="0"/>
              </a:spcAft>
              <a:buSzPts val="1400"/>
              <a:buChar char="●"/>
            </a:pPr>
            <a:r>
              <a:rPr lang="tr-TR" b="1">
                <a:solidFill>
                  <a:srgbClr val="5F6368"/>
                </a:solidFill>
                <a:highlight>
                  <a:srgbClr val="FFFFFF"/>
                </a:highlight>
              </a:rPr>
              <a:t>Ubuntu</a:t>
            </a:r>
            <a:r>
              <a:rPr lang="tr-TR">
                <a:solidFill>
                  <a:srgbClr val="4D5156"/>
                </a:solidFill>
                <a:highlight>
                  <a:srgbClr val="FFFFFF"/>
                </a:highlight>
              </a:rPr>
              <a:t> is the modern, open source operating system on Linux for the enterprise server, desktop, cloud, and IoT.</a:t>
            </a:r>
            <a:endParaRPr>
              <a:solidFill>
                <a:srgbClr val="4D5156"/>
              </a:solidFill>
              <a:highlight>
                <a:srgbClr val="FFFFFF"/>
              </a:highlight>
            </a:endParaRPr>
          </a:p>
          <a:p>
            <a:pPr marL="0" lvl="0" indent="0" algn="l" rtl="0">
              <a:lnSpc>
                <a:spcPct val="100000"/>
              </a:lnSpc>
              <a:spcBef>
                <a:spcPts val="0"/>
              </a:spcBef>
              <a:spcAft>
                <a:spcPts val="0"/>
              </a:spcAft>
              <a:buNone/>
            </a:pPr>
            <a:r>
              <a:rPr lang="tr-TR">
                <a:solidFill>
                  <a:srgbClr val="4D5156"/>
                </a:solidFill>
                <a:highlight>
                  <a:srgbClr val="FFFFFF"/>
                </a:highlight>
              </a:rPr>
              <a:t>Android</a:t>
            </a:r>
            <a:endParaRPr>
              <a:solidFill>
                <a:srgbClr val="4D5156"/>
              </a:solidFill>
              <a:highlight>
                <a:srgbClr val="FFFFFF"/>
              </a:highlight>
            </a:endParaRPr>
          </a:p>
          <a:p>
            <a:pPr marL="0" lvl="0" indent="0" algn="l" rtl="0">
              <a:lnSpc>
                <a:spcPct val="100000"/>
              </a:lnSpc>
              <a:spcBef>
                <a:spcPts val="0"/>
              </a:spcBef>
              <a:spcAft>
                <a:spcPts val="0"/>
              </a:spcAft>
              <a:buNone/>
            </a:pPr>
            <a:r>
              <a:rPr lang="tr-TR">
                <a:solidFill>
                  <a:srgbClr val="4D5156"/>
                </a:solidFill>
                <a:highlight>
                  <a:srgbClr val="FFFFFF"/>
                </a:highlight>
              </a:rPr>
              <a:t>iOS</a:t>
            </a:r>
            <a:endParaRPr>
              <a:solidFill>
                <a:srgbClr val="4D5156"/>
              </a:solidFill>
              <a:highlight>
                <a:srgbClr val="FFFFFF"/>
              </a:highlight>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c071f6d602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c071f6d602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a:t>🍐 This is a Pear Deck Text Slide </a:t>
            </a:r>
            <a:endParaRPr/>
          </a:p>
          <a:p>
            <a:pPr marL="0" lvl="0" indent="0" algn="l" rtl="0">
              <a:spcBef>
                <a:spcPts val="0"/>
              </a:spcBef>
              <a:spcAft>
                <a:spcPts val="0"/>
              </a:spcAft>
              <a:buNone/>
            </a:pPr>
            <a:r>
              <a:rPr lang="tr-TR"/>
              <a:t>🍐 To edit the type of question, go back to the "Ask Students a Question" in the Pear Deck sidebar.</a:t>
            </a:r>
            <a:endParaRPr/>
          </a:p>
          <a:p>
            <a:pPr marL="0" lvl="0" indent="0" algn="l" rtl="0">
              <a:spcBef>
                <a:spcPts val="0"/>
              </a:spcBef>
              <a:spcAft>
                <a:spcPts val="0"/>
              </a:spcAft>
              <a:buNone/>
            </a:pPr>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Sending output to the monitor or tracking </a:t>
            </a:r>
            <a:r>
              <a:rPr lang="tr-TR" sz="1450">
                <a:solidFill>
                  <a:srgbClr val="1177D1"/>
                </a:solidFill>
                <a:highlight>
                  <a:srgbClr val="FFFFFF"/>
                </a:highlight>
                <a:uFill>
                  <a:noFill/>
                </a:uFill>
                <a:hlinkClick r:id="rId3">
                  <a:extLst>
                    <a:ext uri="{A12FA001-AC4F-418D-AE19-62706E023703}">
                      <ahyp:hlinkClr xmlns:ahyp="http://schemas.microsoft.com/office/drawing/2018/hyperlinkcolor" val="tx"/>
                    </a:ext>
                  </a:extLst>
                </a:hlinkClick>
              </a:rPr>
              <a:t>files</a:t>
            </a:r>
            <a:r>
              <a:rPr lang="tr-TR" sz="1450">
                <a:solidFill>
                  <a:srgbClr val="373A3C"/>
                </a:solidFill>
                <a:highlight>
                  <a:srgbClr val="FFFFFF"/>
                </a:highlight>
              </a:rPr>
              <a:t> or folders in the storage area,</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Controlling peripheral devices such as disk drives and printers,</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Running different programs at the same time and not letting interfere with each other,</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Checking users if they are authorized or not are some examples of controlling and monitoring system activities.</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c071f6d602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3" name="Google Shape;763;gc071f6d602_0_2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The terminal displays a prompt from the shell</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c071f6d602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2" name="Google Shape;772;gc071f6d602_0_1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Shell</a:t>
            </a:r>
            <a:endParaRPr/>
          </a:p>
          <a:p>
            <a:pPr marL="0" lvl="0" indent="0" algn="l" rtl="0">
              <a:lnSpc>
                <a:spcPct val="100000"/>
              </a:lnSpc>
              <a:spcBef>
                <a:spcPts val="0"/>
              </a:spcBef>
              <a:spcAft>
                <a:spcPts val="0"/>
              </a:spcAft>
              <a:buSzPts val="1400"/>
              <a:buNone/>
            </a:pPr>
            <a:endParaRPr/>
          </a:p>
          <a:p>
            <a:pPr marL="0" lvl="0" indent="0" algn="l" rtl="0">
              <a:lnSpc>
                <a:spcPct val="150000"/>
              </a:lnSpc>
              <a:spcBef>
                <a:spcPts val="0"/>
              </a:spcBef>
              <a:spcAft>
                <a:spcPts val="0"/>
              </a:spcAft>
              <a:buClr>
                <a:schemeClr val="dk1"/>
              </a:buClr>
              <a:buSzPts val="1100"/>
              <a:buFont typeface="Arial"/>
              <a:buNone/>
            </a:pPr>
            <a:r>
              <a:rPr lang="tr-TR">
                <a:solidFill>
                  <a:srgbClr val="161616"/>
                </a:solidFill>
                <a:highlight>
                  <a:srgbClr val="FFFFFF"/>
                </a:highlight>
              </a:rPr>
              <a:t>The interface to the operating system is called a </a:t>
            </a:r>
            <a:r>
              <a:rPr lang="tr-TR" i="1">
                <a:solidFill>
                  <a:srgbClr val="161616"/>
                </a:solidFill>
                <a:highlight>
                  <a:srgbClr val="FFFFFF"/>
                </a:highlight>
              </a:rPr>
              <a:t>shell</a:t>
            </a:r>
            <a:r>
              <a:rPr lang="tr-TR">
                <a:solidFill>
                  <a:srgbClr val="161616"/>
                </a:solidFill>
                <a:highlight>
                  <a:srgbClr val="FFFFFF"/>
                </a:highlight>
              </a:rPr>
              <a:t>.</a:t>
            </a:r>
            <a:endParaRPr>
              <a:solidFill>
                <a:srgbClr val="161616"/>
              </a:solidFill>
              <a:highlight>
                <a:srgbClr val="FFFFFF"/>
              </a:highlight>
            </a:endParaRPr>
          </a:p>
          <a:p>
            <a:pPr marL="0" lvl="0" indent="0" algn="l" rtl="0">
              <a:lnSpc>
                <a:spcPct val="150000"/>
              </a:lnSpc>
              <a:spcBef>
                <a:spcPts val="1200"/>
              </a:spcBef>
              <a:spcAft>
                <a:spcPts val="0"/>
              </a:spcAft>
              <a:buClr>
                <a:schemeClr val="dk1"/>
              </a:buClr>
              <a:buSzPts val="1100"/>
              <a:buFont typeface="Arial"/>
              <a:buNone/>
            </a:pPr>
            <a:r>
              <a:rPr lang="tr-TR">
                <a:solidFill>
                  <a:srgbClr val="161616"/>
                </a:solidFill>
                <a:highlight>
                  <a:srgbClr val="FFFFFF"/>
                </a:highlight>
              </a:rPr>
              <a:t>The shell is the outermost layer of the operating system. Shells incorporate a programming language to control processes and files, as well as to start and control other programs. The shell manages the interaction between you and the operating system by prompting you for input, interpreting that input for the operating system, and then handling any resulting output from the operating system.</a:t>
            </a:r>
            <a:endParaRPr>
              <a:solidFill>
                <a:srgbClr val="161616"/>
              </a:solidFill>
              <a:highlight>
                <a:srgbClr val="FFFFFF"/>
              </a:highlight>
            </a:endParaRPr>
          </a:p>
          <a:p>
            <a:pPr marL="0" lvl="0" indent="0" algn="l" rtl="0">
              <a:lnSpc>
                <a:spcPct val="150000"/>
              </a:lnSpc>
              <a:spcBef>
                <a:spcPts val="1200"/>
              </a:spcBef>
              <a:spcAft>
                <a:spcPts val="0"/>
              </a:spcAft>
              <a:buClr>
                <a:schemeClr val="dk1"/>
              </a:buClr>
              <a:buSzPts val="1100"/>
              <a:buFont typeface="Arial"/>
              <a:buNone/>
            </a:pPr>
            <a:r>
              <a:rPr lang="tr-TR">
                <a:solidFill>
                  <a:srgbClr val="161616"/>
                </a:solidFill>
                <a:highlight>
                  <a:srgbClr val="FFFFFF"/>
                </a:highlight>
              </a:rPr>
              <a:t>Shells provide a way for you to communicate with the operating system. This communication is carried out either interactively (input from the keyboard is acted upon immediately) or as a shell script. A </a:t>
            </a:r>
            <a:r>
              <a:rPr lang="tr-TR" i="1">
                <a:solidFill>
                  <a:srgbClr val="161616"/>
                </a:solidFill>
                <a:highlight>
                  <a:srgbClr val="FFFFFF"/>
                </a:highlight>
              </a:rPr>
              <a:t>shell script</a:t>
            </a:r>
            <a:r>
              <a:rPr lang="tr-TR">
                <a:solidFill>
                  <a:srgbClr val="161616"/>
                </a:solidFill>
                <a:highlight>
                  <a:srgbClr val="FFFFFF"/>
                </a:highlight>
              </a:rPr>
              <a:t> is a sequence of shell and operating system commands that is stored in a file.</a:t>
            </a:r>
            <a:endParaRPr>
              <a:solidFill>
                <a:srgbClr val="161616"/>
              </a:solidFill>
              <a:highlight>
                <a:srgbClr val="FFFFFF"/>
              </a:highlight>
            </a:endParaRPr>
          </a:p>
          <a:p>
            <a:pPr marL="0" lvl="0" indent="0" algn="l" rtl="0">
              <a:lnSpc>
                <a:spcPct val="150000"/>
              </a:lnSpc>
              <a:spcBef>
                <a:spcPts val="1200"/>
              </a:spcBef>
              <a:spcAft>
                <a:spcPts val="0"/>
              </a:spcAft>
              <a:buClr>
                <a:schemeClr val="dk1"/>
              </a:buClr>
              <a:buSzPts val="1100"/>
              <a:buFont typeface="Arial"/>
              <a:buNone/>
            </a:pPr>
            <a:r>
              <a:rPr lang="tr-TR">
                <a:solidFill>
                  <a:srgbClr val="161616"/>
                </a:solidFill>
                <a:highlight>
                  <a:srgbClr val="FFFFFF"/>
                </a:highlight>
              </a:rPr>
              <a:t>When you log in to the system, the system locates the name of a shell program to execute. After it is executed, the shell displays a command prompt. This prompt is usually a $ (dollar sign). When you type a command at the prompt and press the Enter key, the shell evaluates the command and attempts to carry it out. Depending on your command instructions, the shell writes the command output to the screen or redirects the output. It then returns the command prompt and waits for you to type another command.</a:t>
            </a:r>
            <a:endParaRPr>
              <a:solidFill>
                <a:srgbClr val="161616"/>
              </a:solidFill>
              <a:highlight>
                <a:srgbClr val="FFFFFF"/>
              </a:highlight>
            </a:endParaRPr>
          </a:p>
          <a:p>
            <a:pPr marL="0" lvl="0" indent="0" algn="l" rtl="0">
              <a:lnSpc>
                <a:spcPct val="150000"/>
              </a:lnSpc>
              <a:spcBef>
                <a:spcPts val="1200"/>
              </a:spcBef>
              <a:spcAft>
                <a:spcPts val="0"/>
              </a:spcAft>
              <a:buClr>
                <a:schemeClr val="dk1"/>
              </a:buClr>
              <a:buSzPts val="1100"/>
              <a:buFont typeface="Arial"/>
              <a:buNone/>
            </a:pPr>
            <a:r>
              <a:rPr lang="tr-TR">
                <a:solidFill>
                  <a:srgbClr val="161616"/>
                </a:solidFill>
                <a:highlight>
                  <a:srgbClr val="FFFFFF"/>
                </a:highlight>
              </a:rPr>
              <a:t>A </a:t>
            </a:r>
            <a:r>
              <a:rPr lang="tr-TR" i="1">
                <a:solidFill>
                  <a:srgbClr val="161616"/>
                </a:solidFill>
                <a:highlight>
                  <a:srgbClr val="FFFFFF"/>
                </a:highlight>
              </a:rPr>
              <a:t>command line</a:t>
            </a:r>
            <a:r>
              <a:rPr lang="tr-TR">
                <a:solidFill>
                  <a:srgbClr val="161616"/>
                </a:solidFill>
                <a:highlight>
                  <a:srgbClr val="FFFFFF"/>
                </a:highlight>
              </a:rPr>
              <a:t> is the line on which you type. It contains the shell prompt. </a:t>
            </a:r>
            <a:endParaRPr>
              <a:solidFill>
                <a:srgbClr val="161616"/>
              </a:solidFill>
              <a:highlight>
                <a:srgbClr val="FFFFFF"/>
              </a:highlight>
            </a:endParaRPr>
          </a:p>
          <a:p>
            <a:pPr marL="0" lvl="0" indent="0" algn="l" rtl="0">
              <a:lnSpc>
                <a:spcPct val="100000"/>
              </a:lnSpc>
              <a:spcBef>
                <a:spcPts val="1200"/>
              </a:spcBef>
              <a:spcAft>
                <a:spcPts val="0"/>
              </a:spcAft>
              <a:buSzPts val="1400"/>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ab6d9b02cf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ab6d9b02cf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a:t>🍐 This is a Pear Deck Text Slide </a:t>
            </a:r>
            <a:endParaRPr/>
          </a:p>
          <a:p>
            <a:pPr marL="0" lvl="0" indent="0" algn="l" rtl="0">
              <a:spcBef>
                <a:spcPts val="0"/>
              </a:spcBef>
              <a:spcAft>
                <a:spcPts val="0"/>
              </a:spcAft>
              <a:buNone/>
            </a:pPr>
            <a:r>
              <a:rPr lang="tr-TR"/>
              <a:t>🍐 To edit the type of question, go back to the "Ask Students a Question" in the Pear Deck sidebar.</a:t>
            </a:r>
            <a:endParaRPr/>
          </a:p>
          <a:p>
            <a:pPr marL="0" lvl="0" indent="0" algn="l" rtl="0">
              <a:spcBef>
                <a:spcPts val="0"/>
              </a:spcBef>
              <a:spcAft>
                <a:spcPts val="0"/>
              </a:spcAft>
              <a:buNone/>
            </a:pPr>
            <a:endParaRPr/>
          </a:p>
          <a:p>
            <a:pPr marL="0" lvl="0" indent="0" algn="l" rtl="0">
              <a:spcBef>
                <a:spcPts val="0"/>
              </a:spcBef>
              <a:spcAft>
                <a:spcPts val="0"/>
              </a:spcAft>
              <a:buNone/>
            </a:pPr>
            <a:r>
              <a:rPr lang="tr-TR">
                <a:solidFill>
                  <a:srgbClr val="202124"/>
                </a:solidFill>
                <a:highlight>
                  <a:srgbClr val="FFFFFF"/>
                </a:highlight>
              </a:rPr>
              <a:t>The process scheduling is </a:t>
            </a:r>
            <a:r>
              <a:rPr lang="tr-TR" b="1">
                <a:solidFill>
                  <a:srgbClr val="202124"/>
                </a:solidFill>
                <a:highlight>
                  <a:srgbClr val="FFFFFF"/>
                </a:highlight>
              </a:rPr>
              <a:t>the activity of the process manager that handles the removal of the running process from the CPU and the selection of another process on the basis of</a:t>
            </a:r>
            <a:r>
              <a:rPr lang="tr-TR">
                <a:solidFill>
                  <a:srgbClr val="202124"/>
                </a:solidFill>
                <a:highlight>
                  <a:srgbClr val="FFFFFF"/>
                </a:highlight>
              </a:rPr>
              <a:t> a particular strategy. Process scheduling is an essential part of a Multiprogramming operating systems.</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ab6d9b02cf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0" name="Google Shape;790;gab6d9b02cf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Core program of the operating system. Handles start-up after BIOS and further input/out requests by software.</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sz="1200">
                <a:solidFill>
                  <a:srgbClr val="202124"/>
                </a:solidFill>
                <a:highlight>
                  <a:srgbClr val="FFFFFF"/>
                </a:highlight>
                <a:latin typeface="Roboto"/>
                <a:ea typeface="Roboto"/>
                <a:cs typeface="Roboto"/>
                <a:sym typeface="Roboto"/>
              </a:rPr>
              <a:t>Multiprogramming is a method of running multiple programs over a single processor by sharing the processor time in the time sharing environment. While multithreading is the process </a:t>
            </a:r>
            <a:r>
              <a:rPr lang="tr-TR" sz="1200" b="1">
                <a:solidFill>
                  <a:srgbClr val="202124"/>
                </a:solidFill>
                <a:highlight>
                  <a:srgbClr val="FFFFFF"/>
                </a:highlight>
                <a:latin typeface="Roboto"/>
                <a:ea typeface="Roboto"/>
                <a:cs typeface="Roboto"/>
                <a:sym typeface="Roboto"/>
              </a:rPr>
              <a:t>of running multiple threads to execute concurrently</a:t>
            </a:r>
            <a:r>
              <a:rPr lang="tr-TR" sz="1200">
                <a:solidFill>
                  <a:srgbClr val="202124"/>
                </a:solidFill>
                <a:highlight>
                  <a:srgbClr val="FFFFFF"/>
                </a:highlight>
                <a:latin typeface="Roboto"/>
                <a:ea typeface="Roboto"/>
                <a:cs typeface="Roboto"/>
                <a:sym typeface="Roboto"/>
              </a:rPr>
              <a:t>, supported by operating system.</a:t>
            </a:r>
            <a:endParaRPr sz="1200">
              <a:solidFill>
                <a:srgbClr val="202124"/>
              </a:solidFill>
              <a:highlight>
                <a:srgbClr val="FFFFFF"/>
              </a:highlight>
              <a:latin typeface="Roboto"/>
              <a:ea typeface="Roboto"/>
              <a:cs typeface="Roboto"/>
              <a:sym typeface="Roboto"/>
            </a:endParaRPr>
          </a:p>
          <a:p>
            <a:pPr marL="0" lvl="0" indent="0" algn="l" rtl="0">
              <a:lnSpc>
                <a:spcPct val="100000"/>
              </a:lnSpc>
              <a:spcBef>
                <a:spcPts val="0"/>
              </a:spcBef>
              <a:spcAft>
                <a:spcPts val="0"/>
              </a:spcAft>
              <a:buNone/>
            </a:pPr>
            <a:endParaRPr sz="1200">
              <a:solidFill>
                <a:srgbClr val="202124"/>
              </a:solidFill>
              <a:highlight>
                <a:srgbClr val="FFFFFF"/>
              </a:highlight>
              <a:latin typeface="Roboto"/>
              <a:ea typeface="Roboto"/>
              <a:cs typeface="Roboto"/>
              <a:sym typeface="Roboto"/>
            </a:endParaRPr>
          </a:p>
          <a:p>
            <a:pPr marL="0" lvl="0" indent="0" algn="l" rtl="0">
              <a:lnSpc>
                <a:spcPct val="100000"/>
              </a:lnSpc>
              <a:spcBef>
                <a:spcPts val="0"/>
              </a:spcBef>
              <a:spcAft>
                <a:spcPts val="0"/>
              </a:spcAft>
              <a:buNone/>
            </a:pPr>
            <a:r>
              <a:rPr lang="tr-TR" sz="1200">
                <a:solidFill>
                  <a:srgbClr val="202124"/>
                </a:solidFill>
                <a:highlight>
                  <a:srgbClr val="FFFFFF"/>
                </a:highlight>
                <a:latin typeface="Roboto"/>
                <a:ea typeface="Roboto"/>
                <a:cs typeface="Roboto"/>
                <a:sym typeface="Roboto"/>
              </a:rPr>
              <a:t>The difference between multiprocessing and multi programming is that </a:t>
            </a:r>
            <a:r>
              <a:rPr lang="tr-TR" sz="1200" b="1">
                <a:solidFill>
                  <a:srgbClr val="202124"/>
                </a:solidFill>
                <a:highlight>
                  <a:srgbClr val="FFFFFF"/>
                </a:highlight>
                <a:latin typeface="Roboto"/>
                <a:ea typeface="Roboto"/>
                <a:cs typeface="Roboto"/>
                <a:sym typeface="Roboto"/>
              </a:rPr>
              <a:t>Multiprocessing is basically executing multiple processes at the same time on multiple processors</a:t>
            </a:r>
            <a:r>
              <a:rPr lang="tr-TR" sz="1200">
                <a:solidFill>
                  <a:srgbClr val="202124"/>
                </a:solidFill>
                <a:highlight>
                  <a:srgbClr val="FFFFFF"/>
                </a:highlight>
                <a:latin typeface="Roboto"/>
                <a:ea typeface="Roboto"/>
                <a:cs typeface="Roboto"/>
                <a:sym typeface="Roboto"/>
              </a:rPr>
              <a:t>, whereas multi programming is keeping several programs in main memory and executing them concurrently using a single CPU only.</a:t>
            </a:r>
            <a:endParaRPr sz="1200">
              <a:solidFill>
                <a:srgbClr val="202124"/>
              </a:solidFill>
              <a:highlight>
                <a:srgbClr val="FFFFFF"/>
              </a:highlight>
              <a:latin typeface="Roboto"/>
              <a:ea typeface="Roboto"/>
              <a:cs typeface="Roboto"/>
              <a:sym typeface="Roboto"/>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c071f6d602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8" name="Google Shape;798;gc071f6d602_0_2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Core program of the operating system. Handles start-up after BIOS and further input/out requests by software.</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solidFill>
                  <a:srgbClr val="202124"/>
                </a:solidFill>
                <a:highlight>
                  <a:srgbClr val="FFFFFF"/>
                </a:highlight>
              </a:rPr>
              <a:t>Multiprogramming is </a:t>
            </a:r>
            <a:r>
              <a:rPr lang="tr-TR" b="1">
                <a:solidFill>
                  <a:srgbClr val="202124"/>
                </a:solidFill>
                <a:highlight>
                  <a:srgbClr val="FFFFFF"/>
                </a:highlight>
              </a:rPr>
              <a:t>a rudimentary form of parallel processing in which several programs are run at the same time on a uniprocessor</a:t>
            </a:r>
            <a:r>
              <a:rPr lang="tr-TR">
                <a:solidFill>
                  <a:srgbClr val="202124"/>
                </a:solidFill>
                <a:highlight>
                  <a:srgbClr val="FFFFFF"/>
                </a:highlight>
              </a:rPr>
              <a:t>. Since there is only one processor, there can be no true simultaneous execution of different programs.</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c071f6d602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7" name="Google Shape;807;gc071f6d602_0_2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Core program of the operating system. Handles start-up after BIOS and further input/out requests by software.</a:t>
            </a:r>
            <a:endParaRPr/>
          </a:p>
          <a:p>
            <a:pPr marL="0" lvl="0" indent="0" algn="l" rtl="0">
              <a:lnSpc>
                <a:spcPct val="100000"/>
              </a:lnSpc>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tr-TR" sz="1050">
                <a:solidFill>
                  <a:srgbClr val="202124"/>
                </a:solidFill>
                <a:highlight>
                  <a:srgbClr val="FFFFFF"/>
                </a:highlight>
              </a:rPr>
              <a:t>The running of two or more programs or sequences of instructions simultaneously by a computer with more than one central processor.</a:t>
            </a:r>
            <a:endParaRPr sz="1050">
              <a:solidFill>
                <a:srgbClr val="202124"/>
              </a:solidFill>
              <a:highlight>
                <a:srgbClr val="FFFFFF"/>
              </a:highlight>
            </a:endParaRPr>
          </a:p>
          <a:p>
            <a:pPr marL="0" lvl="0" indent="0" algn="l" rtl="0">
              <a:lnSpc>
                <a:spcPct val="100000"/>
              </a:lnSpc>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7e1526f41c_24_4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7e1526f41c_24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a:solidFill>
                  <a:schemeClr val="dk1"/>
                </a:solidFill>
              </a:rPr>
              <a:t>feel free to ask</a:t>
            </a:r>
            <a:endParaRPr>
              <a:solidFill>
                <a:schemeClr val="dk1"/>
              </a:solidFill>
            </a:endParaRPr>
          </a:p>
          <a:p>
            <a:pPr marL="0" lvl="0" indent="0" algn="l" rtl="0">
              <a:spcBef>
                <a:spcPts val="0"/>
              </a:spcBef>
              <a:spcAft>
                <a:spcPts val="0"/>
              </a:spcAft>
              <a:buClr>
                <a:schemeClr val="dk1"/>
              </a:buClr>
              <a:buSzPts val="1100"/>
              <a:buFont typeface="Arial"/>
              <a:buNone/>
            </a:pPr>
            <a:r>
              <a:rPr lang="tr-TR">
                <a:solidFill>
                  <a:schemeClr val="dk1"/>
                </a:solidFill>
              </a:rPr>
              <a:t>don’t be shy</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c071f6d602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5" name="Google Shape;815;gc071f6d602_0_2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tr-TR"/>
              <a:t>Core program of the operating system. Handles start-up after BIOS and further input/out requests by software.</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solidFill>
                  <a:srgbClr val="202124"/>
                </a:solidFill>
                <a:highlight>
                  <a:srgbClr val="FFFFFF"/>
                </a:highlight>
              </a:rPr>
              <a:t>Multithreading is </a:t>
            </a:r>
            <a:r>
              <a:rPr lang="tr-TR" b="1">
                <a:solidFill>
                  <a:srgbClr val="202124"/>
                </a:solidFill>
                <a:highlight>
                  <a:srgbClr val="FFFFFF"/>
                </a:highlight>
              </a:rPr>
              <a:t>the ability of a program or an operating system process to manage its use by more than one user at a time</a:t>
            </a:r>
            <a:r>
              <a:rPr lang="tr-TR">
                <a:solidFill>
                  <a:srgbClr val="202124"/>
                </a:solidFill>
                <a:highlight>
                  <a:srgbClr val="FFFFFF"/>
                </a:highlight>
              </a:rPr>
              <a:t> and to even manage multiple requests by the same user without having to have multiple copies of the programming running in the computer.</a:t>
            </a:r>
            <a:endParaRPr>
              <a:solidFill>
                <a:srgbClr val="424242"/>
              </a:solidFill>
              <a:highlight>
                <a:srgbClr val="FFFFFF"/>
              </a:highlight>
            </a:endParaRPr>
          </a:p>
          <a:p>
            <a:pPr marL="0" lvl="0" indent="0" algn="l" rtl="0">
              <a:lnSpc>
                <a:spcPct val="100000"/>
              </a:lnSpc>
              <a:spcBef>
                <a:spcPts val="0"/>
              </a:spcBef>
              <a:spcAft>
                <a:spcPts val="0"/>
              </a:spcAft>
              <a:buNone/>
            </a:pPr>
            <a:endParaRPr>
              <a:solidFill>
                <a:srgbClr val="424242"/>
              </a:solidFill>
              <a:highlight>
                <a:srgbClr val="FFFFFF"/>
              </a:highlight>
            </a:endParaRPr>
          </a:p>
          <a:p>
            <a:pPr marL="0" lvl="0" indent="0" algn="l" rtl="0">
              <a:lnSpc>
                <a:spcPct val="100000"/>
              </a:lnSpc>
              <a:spcBef>
                <a:spcPts val="0"/>
              </a:spcBef>
              <a:spcAft>
                <a:spcPts val="0"/>
              </a:spcAft>
              <a:buNone/>
            </a:pPr>
            <a:r>
              <a:rPr lang="tr-TR">
                <a:solidFill>
                  <a:srgbClr val="424242"/>
                </a:solidFill>
                <a:highlight>
                  <a:srgbClr val="FFFFFF"/>
                </a:highlight>
              </a:rPr>
              <a:t>Multithreading is a CPU (</a:t>
            </a:r>
            <a:r>
              <a:rPr lang="tr-TR" u="sng">
                <a:solidFill>
                  <a:srgbClr val="0070E0"/>
                </a:solidFill>
                <a:highlight>
                  <a:srgbClr val="FFFFFF"/>
                </a:highlight>
                <a:hlinkClick r:id="rId3">
                  <a:extLst>
                    <a:ext uri="{A12FA001-AC4F-418D-AE19-62706E023703}">
                      <ahyp:hlinkClr xmlns:ahyp="http://schemas.microsoft.com/office/drawing/2018/hyperlinkcolor" val="tx"/>
                    </a:ext>
                  </a:extLst>
                </a:hlinkClick>
              </a:rPr>
              <a:t>central processing unit</a:t>
            </a:r>
            <a:r>
              <a:rPr lang="tr-TR">
                <a:solidFill>
                  <a:srgbClr val="424242"/>
                </a:solidFill>
                <a:highlight>
                  <a:srgbClr val="FFFFFF"/>
                </a:highlight>
              </a:rPr>
              <a:t>) feature that allows two or more instruction threads to execute independently while sharing the same process resources. </a:t>
            </a:r>
            <a:r>
              <a:rPr lang="tr-TR">
                <a:solidFill>
                  <a:schemeClr val="dk1"/>
                </a:solidFill>
                <a:highlight>
                  <a:srgbClr val="FFFFFF"/>
                </a:highlight>
              </a:rPr>
              <a:t>A thread is a self-contained sequence of instructions that can execute in parallel with other threads that are part of the same root process.</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ab6d9b02cf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ab6d9b02c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a:t>🍐 This is a Pear Deck Text Slide </a:t>
            </a:r>
            <a:endParaRPr/>
          </a:p>
          <a:p>
            <a:pPr marL="0" lvl="0" indent="0" algn="l" rtl="0">
              <a:spcBef>
                <a:spcPts val="0"/>
              </a:spcBef>
              <a:spcAft>
                <a:spcPts val="0"/>
              </a:spcAft>
              <a:buNone/>
            </a:pPr>
            <a:r>
              <a:rPr lang="tr-TR"/>
              <a:t>🍐 To edit the type of question, go back to the "Ask Students a Question" in the Pear Deck sidebar.</a:t>
            </a:r>
            <a:endParaRPr/>
          </a:p>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
        <p:cNvGrpSpPr/>
        <p:nvPr/>
      </p:nvGrpSpPr>
      <p:grpSpPr>
        <a:xfrm>
          <a:off x="0" y="0"/>
          <a:ext cx="0" cy="0"/>
          <a:chOff x="0" y="0"/>
          <a:chExt cx="0" cy="0"/>
        </a:xfrm>
      </p:grpSpPr>
      <p:sp>
        <p:nvSpPr>
          <p:cNvPr id="831" name="Google Shape;831;gab6d9b02c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 name="Google Shape;832;gab6d9b02c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c071f6d602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c071f6d602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c071f6d602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c071f6d602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c071f6d602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c071f6d602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ab6d9b02cf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ab6d9b02cf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SLIDES_API114478221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SLIDES_API11447822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b="1">
                <a:solidFill>
                  <a:schemeClr val="dk1"/>
                </a:solidFill>
              </a:rPr>
              <a:t>Temperature Check</a:t>
            </a:r>
            <a:endParaRPr b="1">
              <a:solidFill>
                <a:schemeClr val="dk1"/>
              </a:solidFill>
            </a:endParaRPr>
          </a:p>
          <a:p>
            <a:pPr marL="0" lvl="0" indent="0" algn="l" rtl="0">
              <a:spcBef>
                <a:spcPts val="0"/>
              </a:spcBef>
              <a:spcAft>
                <a:spcPts val="0"/>
              </a:spcAft>
              <a:buClr>
                <a:schemeClr val="dk1"/>
              </a:buClr>
              <a:buSzPts val="1100"/>
              <a:buFont typeface="Arial"/>
              <a:buNone/>
            </a:pPr>
            <a:r>
              <a:rPr lang="tr-TR">
                <a:solidFill>
                  <a:schemeClr val="dk1"/>
                </a:solidFill>
              </a:rPr>
              <a:t>WIth this slide, you can get a quick idea of how your students are feeling about the pace of the lesson. Getting consensus before moving on helps ensure everyone is still with you, and identify the students who might need extra attention.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tr-TR">
                <a:solidFill>
                  <a:schemeClr val="dk1"/>
                </a:solidFill>
              </a:rPr>
              <a:t>🍐 This is a Pear Deck Draggable™ Slide. </a:t>
            </a:r>
            <a:endParaRPr>
              <a:solidFill>
                <a:schemeClr val="dk1"/>
              </a:solidFill>
            </a:endParaRPr>
          </a:p>
          <a:p>
            <a:pPr marL="0" lvl="0" indent="0" algn="l" rtl="0">
              <a:spcBef>
                <a:spcPts val="0"/>
              </a:spcBef>
              <a:spcAft>
                <a:spcPts val="0"/>
              </a:spcAft>
              <a:buClr>
                <a:schemeClr val="dk1"/>
              </a:buClr>
              <a:buSzPts val="1100"/>
              <a:buFont typeface="Arial"/>
              <a:buNone/>
            </a:pPr>
            <a:r>
              <a:rPr lang="tr-TR">
                <a:solidFill>
                  <a:schemeClr val="dk1"/>
                </a:solidFill>
              </a:rPr>
              <a:t>🍐 To edit the type of question, go back to the "Ask Students a Question" in the Pear Deck sidebar.</a:t>
            </a:r>
            <a:endParaRPr>
              <a:solidFill>
                <a:schemeClr val="dk1"/>
              </a:solidFil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gdef144d5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8" name="Google Shape;888;gdef144d5d3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2" name="Google Shape;41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TR"/>
              <a:t>Computers are everywhere, but it's not just desktops and laptops anymore.</a:t>
            </a:r>
            <a:endParaRPr/>
          </a:p>
          <a:p>
            <a:pPr marL="0" lvl="0" indent="0" algn="l" rtl="0">
              <a:spcBef>
                <a:spcPts val="0"/>
              </a:spcBef>
              <a:spcAft>
                <a:spcPts val="0"/>
              </a:spcAft>
              <a:buNone/>
            </a:pPr>
            <a:r>
              <a:rPr lang="tr-TR"/>
              <a:t>Now we have tablets, cell phones, watches, and so much more that perform the same functions.</a:t>
            </a:r>
            <a:endParaRPr/>
          </a:p>
          <a:p>
            <a:pPr marL="0" lvl="0" indent="0" algn="l" rtl="0">
              <a:spcBef>
                <a:spcPts val="0"/>
              </a:spcBef>
              <a:spcAft>
                <a:spcPts val="0"/>
              </a:spcAft>
              <a:buNone/>
            </a:pPr>
            <a:endParaRPr/>
          </a:p>
          <a:p>
            <a:pPr marL="0" lvl="0" indent="0" algn="l" rtl="0">
              <a:spcBef>
                <a:spcPts val="0"/>
              </a:spcBef>
              <a:spcAft>
                <a:spcPts val="0"/>
              </a:spcAft>
              <a:buNone/>
            </a:pPr>
            <a:r>
              <a:rPr lang="tr-TR"/>
              <a:t>Question:</a:t>
            </a:r>
            <a:endParaRPr/>
          </a:p>
          <a:p>
            <a:pPr marL="0" lvl="0" indent="0" algn="l" rtl="0">
              <a:spcBef>
                <a:spcPts val="0"/>
              </a:spcBef>
              <a:spcAft>
                <a:spcPts val="0"/>
              </a:spcAft>
              <a:buNone/>
            </a:pPr>
            <a:r>
              <a:rPr lang="tr-TR"/>
              <a:t>1. What are some common features of those devices?</a:t>
            </a:r>
            <a:endParaRPr/>
          </a:p>
          <a:p>
            <a:pPr marL="0" lvl="0" indent="0" algn="l" rtl="0">
              <a:spcBef>
                <a:spcPts val="0"/>
              </a:spcBef>
              <a:spcAft>
                <a:spcPts val="0"/>
              </a:spcAft>
              <a:buNone/>
            </a:pPr>
            <a:endParaRPr/>
          </a:p>
          <a:p>
            <a:pPr marL="0" lvl="0" indent="0" algn="l" rtl="0">
              <a:spcBef>
                <a:spcPts val="0"/>
              </a:spcBef>
              <a:spcAft>
                <a:spcPts val="0"/>
              </a:spcAft>
              <a:buNone/>
            </a:pPr>
            <a:r>
              <a:rPr lang="tr-TR"/>
              <a:t>2. Think outside of the box and tell me a computer not in the traditional sense.</a:t>
            </a:r>
            <a:endParaRPr/>
          </a:p>
          <a:p>
            <a:pPr marL="0" lvl="0" indent="0" algn="l" rtl="0">
              <a:spcBef>
                <a:spcPts val="0"/>
              </a:spcBef>
              <a:spcAft>
                <a:spcPts val="0"/>
              </a:spcAft>
              <a:buNone/>
            </a:pPr>
            <a:endParaRPr/>
          </a:p>
          <a:p>
            <a:pPr marL="0" lvl="0" indent="0" algn="l" rtl="0">
              <a:spcBef>
                <a:spcPts val="0"/>
              </a:spcBef>
              <a:spcAft>
                <a:spcPts val="0"/>
              </a:spcAft>
              <a:buNone/>
            </a:pPr>
            <a:r>
              <a:rPr lang="tr-TR"/>
              <a:t>Students are challenged to consider what makes a computer a computer, thinking about the common bonds that unify all those things which we call "computers," and also to think outside the box to some things that are computers, but not in the traditional sense. Ultimately our definition of a computer is this: A computer is a device that accepts data or input, and processes it in some way to automatically produce a result.</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tr-TR"/>
              <a:t>Desktop computer, nowadays it’s not so popular unless you’re a game enthusiast or need a lot of muscle for the work you do like video editing, design etc.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7e1526f41c_24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7e1526f41c_2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a:t>🍐 This is a Pear Deck Text Slide </a:t>
            </a:r>
            <a:endParaRPr/>
          </a:p>
          <a:p>
            <a:pPr marL="0" lvl="0" indent="0" algn="l" rtl="0">
              <a:spcBef>
                <a:spcPts val="0"/>
              </a:spcBef>
              <a:spcAft>
                <a:spcPts val="0"/>
              </a:spcAft>
              <a:buNone/>
            </a:pPr>
            <a:r>
              <a:rPr lang="tr-TR"/>
              <a:t>🍐 To edit the type of question, go back to the "Ask Students a Question" in the Pear Deck sidebar.</a:t>
            </a: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8" name="Google Shape;428;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7c2f2de20d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5" name="Google Shape;435;g7c2f2de20d_0_3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a:endParaRPr/>
          </a:p>
        </p:txBody>
      </p:sp>
      <p:sp>
        <p:nvSpPr>
          <p:cNvPr id="12" name="Google Shape;12;p2"/>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4" name="Google Shape;14;p2"/>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2"/>
        <p:cNvGrpSpPr/>
        <p:nvPr/>
      </p:nvGrpSpPr>
      <p:grpSpPr>
        <a:xfrm>
          <a:off x="0" y="0"/>
          <a:ext cx="0" cy="0"/>
          <a:chOff x="0" y="0"/>
          <a:chExt cx="0" cy="0"/>
        </a:xfrm>
      </p:grpSpPr>
      <p:sp>
        <p:nvSpPr>
          <p:cNvPr id="63" name="Google Shape;63;p1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1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5" name="Google Shape;65;p1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6" name="Google Shape;6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 name="Google Shape;69;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2" name="Google Shape;72;p1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3" name="Google Shape;7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6" name="Google Shape;7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sp>
        <p:nvSpPr>
          <p:cNvPr id="78" name="Google Shape;78;p1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0" name="Google Shape;80;p1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1" name="Google Shape;81;p1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2" name="Google Shape;8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3"/>
        <p:cNvGrpSpPr/>
        <p:nvPr/>
      </p:nvGrpSpPr>
      <p:grpSpPr>
        <a:xfrm>
          <a:off x="0" y="0"/>
          <a:ext cx="0" cy="0"/>
          <a:chOff x="0" y="0"/>
          <a:chExt cx="0" cy="0"/>
        </a:xfrm>
      </p:grpSpPr>
      <p:sp>
        <p:nvSpPr>
          <p:cNvPr id="84" name="Google Shape;84;p1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5" name="Google Shape;85;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6"/>
        <p:cNvGrpSpPr/>
        <p:nvPr/>
      </p:nvGrpSpPr>
      <p:grpSpPr>
        <a:xfrm>
          <a:off x="0" y="0"/>
          <a:ext cx="0" cy="0"/>
          <a:chOff x="0" y="0"/>
          <a:chExt cx="0" cy="0"/>
        </a:xfrm>
      </p:grpSpPr>
      <p:sp>
        <p:nvSpPr>
          <p:cNvPr id="87" name="Google Shape;87;p1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8" name="Google Shape;88;p1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89" name="Google Shape;89;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0"/>
        <p:cNvGrpSpPr/>
        <p:nvPr/>
      </p:nvGrpSpPr>
      <p:grpSpPr>
        <a:xfrm>
          <a:off x="0" y="0"/>
          <a:ext cx="0" cy="0"/>
          <a:chOff x="0" y="0"/>
          <a:chExt cx="0" cy="0"/>
        </a:xfrm>
      </p:grpSpPr>
      <p:sp>
        <p:nvSpPr>
          <p:cNvPr id="91" name="Google Shape;91;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3"/>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17" name="Google Shape;17;p3"/>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18" name="Google Shape;18;p3"/>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9" name="Google Shape;19;p3"/>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0"/>
        <p:cNvGrpSpPr/>
        <p:nvPr/>
      </p:nvGrpSpPr>
      <p:grpSpPr>
        <a:xfrm>
          <a:off x="0" y="0"/>
          <a:ext cx="0" cy="0"/>
          <a:chOff x="0" y="0"/>
          <a:chExt cx="0" cy="0"/>
        </a:xfrm>
      </p:grpSpPr>
      <p:sp>
        <p:nvSpPr>
          <p:cNvPr id="21" name="Google Shape;21;p4"/>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a:endParaRPr/>
          </a:p>
        </p:txBody>
      </p:sp>
      <p:sp>
        <p:nvSpPr>
          <p:cNvPr id="22" name="Google Shape;22;p4"/>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23" name="Google Shape;23;p4"/>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 name="Google Shape;24;p4"/>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25" name="Google Shape;25;p4"/>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sp>
        <p:nvSpPr>
          <p:cNvPr id="27" name="Google Shape;27;p5"/>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5"/>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5"/>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30" name="Google Shape;30;p5"/>
          <p:cNvSpPr txBox="1">
            <a:spLocks noGrp="1"/>
          </p:cNvSpPr>
          <p:nvPr>
            <p:ph type="body" idx="1"/>
          </p:nvPr>
        </p:nvSpPr>
        <p:spPr>
          <a:xfrm>
            <a:off x="501500" y="1508650"/>
            <a:ext cx="6605700" cy="36033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Clr>
                <a:srgbClr val="741B47"/>
              </a:buClr>
              <a:buSzPts val="1800"/>
              <a:buChar char="▸"/>
              <a:defRPr/>
            </a:lvl1pPr>
            <a:lvl2pPr marL="914400" lvl="1" indent="-342900" algn="l">
              <a:lnSpc>
                <a:spcPct val="110000"/>
              </a:lnSpc>
              <a:spcBef>
                <a:spcPts val="600"/>
              </a:spcBef>
              <a:spcAft>
                <a:spcPts val="0"/>
              </a:spcAft>
              <a:buClr>
                <a:srgbClr val="741B47"/>
              </a:buClr>
              <a:buSzPts val="1800"/>
              <a:buChar char="▹"/>
              <a:defRPr/>
            </a:lvl2pPr>
            <a:lvl3pPr marL="1371600" lvl="2" indent="-342900" algn="l">
              <a:lnSpc>
                <a:spcPct val="110000"/>
              </a:lnSpc>
              <a:spcBef>
                <a:spcPts val="600"/>
              </a:spcBef>
              <a:spcAft>
                <a:spcPts val="0"/>
              </a:spcAft>
              <a:buClr>
                <a:srgbClr val="741B47"/>
              </a:buClr>
              <a:buSzPts val="1800"/>
              <a:buChar char="▹"/>
              <a:defRPr/>
            </a:lvl3pPr>
            <a:lvl4pPr marL="1828800" lvl="3" indent="-355600" algn="l">
              <a:lnSpc>
                <a:spcPct val="110000"/>
              </a:lnSpc>
              <a:spcBef>
                <a:spcPts val="600"/>
              </a:spcBef>
              <a:spcAft>
                <a:spcPts val="0"/>
              </a:spcAft>
              <a:buClr>
                <a:srgbClr val="741B47"/>
              </a:buClr>
              <a:buSzPts val="2000"/>
              <a:buChar char="▹"/>
              <a:defRPr/>
            </a:lvl4pPr>
            <a:lvl5pPr marL="2286000" lvl="4" indent="-355600" algn="l">
              <a:lnSpc>
                <a:spcPct val="110000"/>
              </a:lnSpc>
              <a:spcBef>
                <a:spcPts val="600"/>
              </a:spcBef>
              <a:spcAft>
                <a:spcPts val="0"/>
              </a:spcAft>
              <a:buClr>
                <a:srgbClr val="741B47"/>
              </a:buClr>
              <a:buSzPts val="2000"/>
              <a:buChar char="▹"/>
              <a:defRPr/>
            </a:lvl5pPr>
            <a:lvl6pPr marL="2743200" lvl="5" indent="-355600" algn="l">
              <a:lnSpc>
                <a:spcPct val="110000"/>
              </a:lnSpc>
              <a:spcBef>
                <a:spcPts val="600"/>
              </a:spcBef>
              <a:spcAft>
                <a:spcPts val="0"/>
              </a:spcAft>
              <a:buClr>
                <a:srgbClr val="741B47"/>
              </a:buClr>
              <a:buSzPts val="2000"/>
              <a:buChar char="▹"/>
              <a:defRPr/>
            </a:lvl6pPr>
            <a:lvl7pPr marL="3200400" lvl="6" indent="-355600" algn="l">
              <a:lnSpc>
                <a:spcPct val="110000"/>
              </a:lnSpc>
              <a:spcBef>
                <a:spcPts val="600"/>
              </a:spcBef>
              <a:spcAft>
                <a:spcPts val="0"/>
              </a:spcAft>
              <a:buClr>
                <a:srgbClr val="741B47"/>
              </a:buClr>
              <a:buSzPts val="2000"/>
              <a:buChar char="▹"/>
              <a:defRPr/>
            </a:lvl7pPr>
            <a:lvl8pPr marL="3657600" lvl="7" indent="-355600" algn="l">
              <a:lnSpc>
                <a:spcPct val="110000"/>
              </a:lnSpc>
              <a:spcBef>
                <a:spcPts val="600"/>
              </a:spcBef>
              <a:spcAft>
                <a:spcPts val="0"/>
              </a:spcAft>
              <a:buClr>
                <a:srgbClr val="741B47"/>
              </a:buClr>
              <a:buSzPts val="2000"/>
              <a:buChar char="▹"/>
              <a:defRPr/>
            </a:lvl8pPr>
            <a:lvl9pPr marL="4114800" lvl="8" indent="-355600" algn="l">
              <a:lnSpc>
                <a:spcPct val="110000"/>
              </a:lnSpc>
              <a:spcBef>
                <a:spcPts val="600"/>
              </a:spcBef>
              <a:spcAft>
                <a:spcPts val="0"/>
              </a:spcAft>
              <a:buClr>
                <a:srgbClr val="741B47"/>
              </a:buClr>
              <a:buSzPts val="2000"/>
              <a:buChar char="▹"/>
              <a:defRPr/>
            </a:lvl9pPr>
          </a:lstStyle>
          <a:p>
            <a:endParaRPr/>
          </a:p>
        </p:txBody>
      </p:sp>
      <p:sp>
        <p:nvSpPr>
          <p:cNvPr id="31" name="Google Shape;31;p5"/>
          <p:cNvSpPr txBox="1">
            <a:spLocks noGrp="1"/>
          </p:cNvSpPr>
          <p:nvPr>
            <p:ph type="sldNum" idx="12"/>
          </p:nvPr>
        </p:nvSpPr>
        <p:spPr>
          <a:xfrm>
            <a:off x="8909123" y="4934346"/>
            <a:ext cx="205500" cy="177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32" name="Google Shape;32;p5"/>
          <p:cNvPicPr preferRelativeResize="0"/>
          <p:nvPr/>
        </p:nvPicPr>
        <p:blipFill rotWithShape="1">
          <a:blip r:embed="rId2">
            <a:alphaModFix/>
          </a:blip>
          <a:srcRect/>
          <a:stretch/>
        </p:blipFill>
        <p:spPr>
          <a:xfrm>
            <a:off x="69266" y="4849238"/>
            <a:ext cx="1269600" cy="272225"/>
          </a:xfrm>
          <a:prstGeom prst="rect">
            <a:avLst/>
          </a:prstGeom>
          <a:noFill/>
          <a:ln>
            <a:noFill/>
          </a:ln>
        </p:spPr>
      </p:pic>
      <p:sp>
        <p:nvSpPr>
          <p:cNvPr id="33" name="Google Shape;33;p5"/>
          <p:cNvSpPr txBox="1"/>
          <p:nvPr/>
        </p:nvSpPr>
        <p:spPr>
          <a:xfrm>
            <a:off x="1264600" y="46924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4"/>
        <p:cNvGrpSpPr/>
        <p:nvPr/>
      </p:nvGrpSpPr>
      <p:grpSpPr>
        <a:xfrm>
          <a:off x="0" y="0"/>
          <a:ext cx="0" cy="0"/>
          <a:chOff x="0" y="0"/>
          <a:chExt cx="0" cy="0"/>
        </a:xfrm>
      </p:grpSpPr>
      <p:sp>
        <p:nvSpPr>
          <p:cNvPr id="35" name="Google Shape;35;p6"/>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71A0CF"/>
              </a:solidFill>
              <a:latin typeface="Arial"/>
              <a:ea typeface="Arial"/>
              <a:cs typeface="Arial"/>
              <a:sym typeface="Arial"/>
            </a:endParaRPr>
          </a:p>
        </p:txBody>
      </p:sp>
      <p:sp>
        <p:nvSpPr>
          <p:cNvPr id="36" name="Google Shape;36;p6"/>
          <p:cNvSpPr txBox="1">
            <a:spLocks noGrp="1"/>
          </p:cNvSpPr>
          <p:nvPr>
            <p:ph type="body" idx="1"/>
          </p:nvPr>
        </p:nvSpPr>
        <p:spPr>
          <a:xfrm>
            <a:off x="457200" y="1462350"/>
            <a:ext cx="4369500" cy="34416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Clr>
                <a:srgbClr val="741B47"/>
              </a:buClr>
              <a:buSzPts val="1800"/>
              <a:buChar char="▸"/>
              <a:defRPr sz="1800"/>
            </a:lvl1pPr>
            <a:lvl2pPr marL="914400" lvl="1" indent="-342900" algn="l">
              <a:lnSpc>
                <a:spcPct val="110000"/>
              </a:lnSpc>
              <a:spcBef>
                <a:spcPts val="600"/>
              </a:spcBef>
              <a:spcAft>
                <a:spcPts val="0"/>
              </a:spcAft>
              <a:buClr>
                <a:srgbClr val="741B47"/>
              </a:buClr>
              <a:buSzPts val="1800"/>
              <a:buChar char="▹"/>
              <a:defRPr sz="1800"/>
            </a:lvl2pPr>
            <a:lvl3pPr marL="1371600" lvl="2" indent="-342900" algn="l">
              <a:lnSpc>
                <a:spcPct val="110000"/>
              </a:lnSpc>
              <a:spcBef>
                <a:spcPts val="600"/>
              </a:spcBef>
              <a:spcAft>
                <a:spcPts val="0"/>
              </a:spcAft>
              <a:buClr>
                <a:srgbClr val="741B47"/>
              </a:buClr>
              <a:buSzPts val="1800"/>
              <a:buChar char="▹"/>
              <a:defRPr sz="1800"/>
            </a:lvl3pPr>
            <a:lvl4pPr marL="1828800" lvl="3" indent="-342900" algn="l">
              <a:lnSpc>
                <a:spcPct val="110000"/>
              </a:lnSpc>
              <a:spcBef>
                <a:spcPts val="600"/>
              </a:spcBef>
              <a:spcAft>
                <a:spcPts val="0"/>
              </a:spcAft>
              <a:buClr>
                <a:srgbClr val="741B47"/>
              </a:buClr>
              <a:buSzPts val="1800"/>
              <a:buChar char="▹"/>
              <a:defRPr sz="1800"/>
            </a:lvl4pPr>
            <a:lvl5pPr marL="2286000" lvl="4" indent="-342900" algn="l">
              <a:lnSpc>
                <a:spcPct val="110000"/>
              </a:lnSpc>
              <a:spcBef>
                <a:spcPts val="600"/>
              </a:spcBef>
              <a:spcAft>
                <a:spcPts val="0"/>
              </a:spcAft>
              <a:buClr>
                <a:srgbClr val="741B47"/>
              </a:buClr>
              <a:buSzPts val="1800"/>
              <a:buChar char="▹"/>
              <a:defRPr sz="1800"/>
            </a:lvl5pPr>
            <a:lvl6pPr marL="2743200" lvl="5" indent="-342900" algn="l">
              <a:lnSpc>
                <a:spcPct val="110000"/>
              </a:lnSpc>
              <a:spcBef>
                <a:spcPts val="600"/>
              </a:spcBef>
              <a:spcAft>
                <a:spcPts val="0"/>
              </a:spcAft>
              <a:buClr>
                <a:srgbClr val="741B47"/>
              </a:buClr>
              <a:buSzPts val="1800"/>
              <a:buChar char="▹"/>
              <a:defRPr sz="1800"/>
            </a:lvl6pPr>
            <a:lvl7pPr marL="3200400" lvl="6" indent="-342900" algn="l">
              <a:lnSpc>
                <a:spcPct val="110000"/>
              </a:lnSpc>
              <a:spcBef>
                <a:spcPts val="600"/>
              </a:spcBef>
              <a:spcAft>
                <a:spcPts val="0"/>
              </a:spcAft>
              <a:buClr>
                <a:srgbClr val="741B47"/>
              </a:buClr>
              <a:buSzPts val="1800"/>
              <a:buChar char="▹"/>
              <a:defRPr sz="1800"/>
            </a:lvl7pPr>
            <a:lvl8pPr marL="3657600" lvl="7" indent="-342900" algn="l">
              <a:lnSpc>
                <a:spcPct val="110000"/>
              </a:lnSpc>
              <a:spcBef>
                <a:spcPts val="600"/>
              </a:spcBef>
              <a:spcAft>
                <a:spcPts val="0"/>
              </a:spcAft>
              <a:buClr>
                <a:srgbClr val="741B47"/>
              </a:buClr>
              <a:buSzPts val="1800"/>
              <a:buChar char="▹"/>
              <a:defRPr sz="1800"/>
            </a:lvl8pPr>
            <a:lvl9pPr marL="4114800" lvl="8" indent="-342900" algn="l">
              <a:lnSpc>
                <a:spcPct val="110000"/>
              </a:lnSpc>
              <a:spcBef>
                <a:spcPts val="600"/>
              </a:spcBef>
              <a:spcAft>
                <a:spcPts val="0"/>
              </a:spcAft>
              <a:buClr>
                <a:srgbClr val="741B47"/>
              </a:buClr>
              <a:buSzPts val="1800"/>
              <a:buChar char="▹"/>
              <a:defRPr sz="1800"/>
            </a:lvl9pPr>
          </a:lstStyle>
          <a:p>
            <a:endParaRPr/>
          </a:p>
        </p:txBody>
      </p:sp>
      <p:sp>
        <p:nvSpPr>
          <p:cNvPr id="37" name="Google Shape;37;p6"/>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sp>
        <p:nvSpPr>
          <p:cNvPr id="38" name="Google Shape;38;p6"/>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6"/>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pic>
        <p:nvPicPr>
          <p:cNvPr id="40" name="Google Shape;40;p6"/>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1" name="Google Shape;41;p6"/>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42"/>
        <p:cNvGrpSpPr/>
        <p:nvPr/>
      </p:nvGrpSpPr>
      <p:grpSpPr>
        <a:xfrm>
          <a:off x="0" y="0"/>
          <a:ext cx="0" cy="0"/>
          <a:chOff x="0" y="0"/>
          <a:chExt cx="0" cy="0"/>
        </a:xfrm>
      </p:grpSpPr>
      <p:sp>
        <p:nvSpPr>
          <p:cNvPr id="43" name="Google Shape;43;p7"/>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44" name="Google Shape;44;p7"/>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45" name="Google Shape;45;p7"/>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6" name="Google Shape;46;p7"/>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1"/>
        <p:cNvGrpSpPr/>
        <p:nvPr/>
      </p:nvGrpSpPr>
      <p:grpSpPr>
        <a:xfrm>
          <a:off x="0" y="0"/>
          <a:ext cx="0" cy="0"/>
          <a:chOff x="0" y="0"/>
          <a:chExt cx="0" cy="0"/>
        </a:xfrm>
      </p:grpSpPr>
      <p:sp>
        <p:nvSpPr>
          <p:cNvPr id="52" name="Google Shape;52;p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3" name="Google Shape;53;p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4" name="Google Shape;5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5"/>
        <p:cNvGrpSpPr/>
        <p:nvPr/>
      </p:nvGrpSpPr>
      <p:grpSpPr>
        <a:xfrm>
          <a:off x="0" y="0"/>
          <a:ext cx="0" cy="0"/>
          <a:chOff x="0" y="0"/>
          <a:chExt cx="0" cy="0"/>
        </a:xfrm>
      </p:grpSpPr>
      <p:sp>
        <p:nvSpPr>
          <p:cNvPr id="56" name="Google Shape;56;p1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7" name="Google Shape;5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 name="Google Shape;60;p1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1" name="Google Shape;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1pPr>
            <a:lvl2pPr marR="0" lvl="1"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2pPr>
            <a:lvl3pPr marR="0" lvl="2"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3pPr>
            <a:lvl4pPr marR="0" lvl="3"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4pPr>
            <a:lvl5pPr marR="0" lvl="4"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5pPr>
            <a:lvl6pPr marR="0" lvl="5"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6pPr>
            <a:lvl7pPr marR="0" lvl="6"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7pPr>
            <a:lvl8pPr marR="0" lvl="7"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8pPr>
            <a:lvl9pPr marR="0" lvl="8"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9" name="Google Shape;9;p1"/>
          <p:cNvPicPr preferRelativeResize="0"/>
          <p:nvPr/>
        </p:nvPicPr>
        <p:blipFill rotWithShape="1">
          <a:blip r:embed="rId8">
            <a:alphaModFix/>
          </a:blip>
          <a:srcRect/>
          <a:stretch/>
        </p:blipFill>
        <p:spPr>
          <a:xfrm>
            <a:off x="8766751" y="59900"/>
            <a:ext cx="339175" cy="37452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49" name="Google Shape;49;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50" name="Google Shape;50;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tr-TR"/>
              <a:t>‹#›</a:t>
            </a:fld>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lllcywgSXQncyBhIGNvbXB1dGVyLiIsIk5vLCBJdCdzIG5vdCBhIGNvbXB1dGVyLiJdfQ==pearId=magic-pear-shape-identifier" TargetMode="External"/><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hyperlink" Target="http://dontchangethislink.peardeckmagic.zone?eyJ0eXBlIjoiZ29vZ2xlLXNsaWRlcy1hZGRvbi1yZXNwb25zZS1mb290ZXIiLCJsYXN0RWRpdGVkQnkiOiIxMDIzNzY1NzM3MjYxMjIzNTc3ODciLCJwcmVzZW50YXRpb25JZCI6IjFjcjJ0WGphNGZvanhBZFRRNi0wR0VVeGhPdjhUVHNFM1NXTkdJOVJDN2JrIiwiY29udGVudElkIjoiY3VzdG9tLXJlc3BvbnNlLW11bHRpcGxlQ2hvaWNlIiwic2xpZGVJZCI6Imc2ZjBjZDYyZDkyXzFfMjQiLCJjb250ZW50SW5zdGFuY2VJZCI6IjFjcjJ0WGphNGZvanhBZFRRNi0wR0VVeGhPdjhUVHNFM1NXTkdJOVJDN2JrLzMyNDZhNGQ1LTBiYjMtNDExNS04NDg4LWRmN2Y3MDk5MjI5NCJ9pearId=magic-pear-metadata-identifier" TargetMode="Externa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hyperlink" Target="http://www.youtube.com/watch?v=GcDshWmhF4A" TargetMode="External"/><Relationship Id="rId7" Type="http://schemas.openxmlformats.org/officeDocument/2006/relationships/hyperlink" Target="http://dontchangethislink.peardeckmagic.zone?eyJ0eXBlIjoiZ29vZ2xlLXNsaWRlcy1hZGRvbi1yZXNwb25zZS1mb290ZXIiLCJsYXN0RWRpdGVkQnkiOiIxMTY0OTc3OTk2NTA5MDE2NjM5NzIiLCJwcmVzZW50YXRpb25JZCI6IjFjcjJ0WGphNGZvanhBZFRRNi0wR0VVeGhPdjhUVHNFM1NXTkdJOVJDN2JrIiwiY29udGVudElkIjoiY3VzdG9tLXJlc3BvbnNlLWVtYmVkZGVkV2Vic2l0ZSIsInNsaWRlSWQiOiJnNmYwY2Q2MmQ5Ml8xXzM4IiwiY29udGVudEluc3RhbmNlSWQiOiIxY3IydFhqYTRmb2p4QWRUUTYtMEdFVXhoT3Y4VFRzRTNTV05HSTlSQzdiay9lNmUyOWVkZi02Mjk0LTRmODctOWNjMy1mMzJmM2Y0NDkxNGYifQ==pearId=magic-pear-metadata-identifier"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hyperlink" Target="http://dontchangethislink.peardeckmagic.zone?eyJ0eXBlIjoiZW1iZWRkZWRXZWJzaXRlIiwiZHJhZ2dhYmxlcyI6W3siaWQiOiJkcmFnZ2FibGUwIiwidHlwZSI6Imljb24iLCJpY29uIjp7ImlkIjoiZGVmYXVsdC1jaXJjbGUifSwiY29sb3IiOiIjRDUxRDI4In1dLCJkcmFnZ2FibGVTaXplIjoxMi41NSwiZW1iZWRkYWJsZVVybCI6Imh0dHBzOi8vd3d3LnlvdXR1YmUuY29tL2VtYmVkL0djRHNoV21oRjRBIiwiYW5zd2VycyI6W119pearId=magic-pear-shape-identifier" TargetMode="External"/><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hyperlink" Target="https://tr.wikipedia.org/wiki/Intel_8008"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lllcyIsIk5vIl19pearId=magic-pear-shape-identifier"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hyperlink" Target="http://dontchangethislink.peardeckmagic.zone?eyJ0eXBlIjoiZ29vZ2xlLXNsaWRlcy1hZGRvbi1yZXNwb25zZS1mb290ZXIiLCJsYXN0RWRpdGVkQnkiOiIxMDIzNzY1NzM3MjYxMjIzNTc3ODciLCJwcmVzZW50YXRpb25JZCI6IjFjcjJ0WGphNGZvanhBZFRRNi0wR0VVeGhPdjhUVHNFM1NXTkdJOVJDN2JrIiwiY29udGVudElkIjoiY3VzdG9tLXJlc3BvbnNlLW11bHRpcGxlQ2hvaWNlIiwic2xpZGVJZCI6Imc3YzJmMmRlMjBkXzBfMCIsImNvbnRlbnRJbnN0YW5jZUlkIjoiMWNyMnRYamE0Zm9qeEFkVFE2LTBHRVV4aE92OFRUc0UzU1dOR0k5UkM3YmsvZjBlYjZkZTUtMzJjZC00NzQ5LTkzZDAtOGY5OWVkNGQ4M2RiIn0=pearId=magic-pear-metadata-identifier" TargetMode="Externa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lJBTSBpcyBmYXN0ZXIuIiwiTlZNZSBpcyBmYXN0ZXIuIl19pearId=magic-pear-shape-identifier" TargetMode="External"/><Relationship Id="rId7"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image" Target="../media/image25.png"/><Relationship Id="rId5"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11bHRpcGxlQ2hvaWNlIiwic2xpZGVJZCI6Imc3ZTE1MjZmNDFjXzI0XzYzIiwiY29udGVudEluc3RhbmNlSWQiOiIxY3IydFhqYTRmb2p4QWRUUTYtMEdFVXhoT3Y4VFRzRTNTV05HSTlSQzdiay83NTY3MDE1My0zOWNkLTQ5MGMtODdjOS1iMzk0MWJiZWQ0ZWMifQ==pearId=magic-pear-metadata-identifier" TargetMode="Externa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5.xml"/><Relationship Id="rId5" Type="http://schemas.openxmlformats.org/officeDocument/2006/relationships/image" Target="../media/image32.png"/><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8" Type="http://schemas.openxmlformats.org/officeDocument/2006/relationships/hyperlink" Target="http://dontchangethislink.peardeckmagic.zone?eyJ0eXBlIjoiZ29vZ2xlLXNsaWRlcy1hZGRvbi1yZXNwb25zZS1mb290ZXIiLCJsYXN0RWRpdGVkQnkiOiIxMDIzNzY1NzM3MjYxMjIzNTc3ODciLCJwcmVzZW50YXRpb25JZCI6IjFjcjJ0WGphNGZvanhBZFRRNi0wR0VVeGhPdjhUVHNFM1NXTkdJOVJDN2JrIiwiY29udGVudElkIjoiY3VzdG9tLXJlc3BvbnNlLWZyZWVSZXNwb25zZS10ZXh0Iiwic2xpZGVJZCI6Imc2ZjBjZDYyZDkyXzJfMzEiLCJjb250ZW50SW5zdGFuY2VJZCI6IjFjcjJ0WGphNGZvanhBZFRRNi0wR0VVeGhPdjhUVHNFM1NXTkdJOVJDN2JrL2Q5ZDA3NDMxLTk2NTUtNDY5Yy04MjlmLTlhMGIxMTM4ZThjNyJ9pearId=magic-pear-metadata-identifier" TargetMode="External"/><Relationship Id="rId3" Type="http://schemas.openxmlformats.org/officeDocument/2006/relationships/image" Target="../media/image33.png"/><Relationship Id="rId7"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5.xml"/><Relationship Id="rId6"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5" Type="http://schemas.openxmlformats.org/officeDocument/2006/relationships/image" Target="../media/image35.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kNvdWxkbid0IGZpbmlzaCIsIlVwIHRvIDMgaG91cnMiLCIzLTUgaG91cnMiLCJNb3JlIHRoYW4gNSBob3VycyIsIk1vcmUgdGhhbiA3IGhvdXJzIl19pearId=magic-pear-shape-identifier"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hyperlink" Target="http://dontchangethislink.peardeckmagic.zone?eyJ0eXBlIjoiZ29vZ2xlLXNsaWRlcy1hZGRvbi1yZXNwb25zZS1mb290ZXIiLCJsYXN0RWRpdGVkQnkiOiIxMDIzNzY1NzM3MjYxMjIzNTc3ODciLCJwcmVzZW50YXRpb25JZCI6IjFjcjJ0WGphNGZvanhBZFRRNi0wR0VVeGhPdjhUVHNFM1NXTkdJOVJDN2JrIiwiY29udGVudElkIjoiY3VzdG9tLXJlc3BvbnNlLW11bHRpcGxlQ2hvaWNlIiwic2xpZGVJZCI6Imc3ZTE1MjZmNDFjXzI0XzEiLCJjb250ZW50SW5zdGFuY2VJZCI6IjFjcjJ0WGphNGZvanhBZFRRNi0wR0VVeGhPdjhUVHNFM1NXTkdJOVJDN2JrLzNkOTIzZjBhLTM1OTUtNGU5Yi1hNDlhLWI3M2UyZTgzZjA4YiJ9pearId=magic-pear-metadata-identifier" TargetMode="Externa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8"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11bHRpcGxlQ2hvaWNlIiwic2xpZGVJZCI6Imc2ZjBjZDYyZDkyXzJfNTMiLCJjb250ZW50SW5zdGFuY2VJZCI6IjFjcjJ0WGphNGZvanhBZFRRNi0wR0VVeGhPdjhUVHNFM1NXTkdJOVJDN2JrLzk3NDFiNDg2LWE4ZmMtNGQ3ZC05NmRlLWYyNjNiYzdlZjczNyJ9pearId=magic-pear-metadata-identifier" TargetMode="External"/><Relationship Id="rId3" Type="http://schemas.openxmlformats.org/officeDocument/2006/relationships/image" Target="../media/image39.png"/><Relationship Id="rId7"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klOUFVUIERFVklDRSIsIk9VVFBVVCBERVZJQ0UiLCJCT1RIIElOUFVUIEFORCBPVVRQVVQgREVWSUNFIl19pearId=magic-pear-shape-identifier" TargetMode="External"/><Relationship Id="rId5" Type="http://schemas.openxmlformats.org/officeDocument/2006/relationships/image" Target="../media/image40.jpg"/><Relationship Id="rId4" Type="http://schemas.openxmlformats.org/officeDocument/2006/relationships/hyperlink" Target="http://www.youtube.com/watch?v=NOKJDCqvvMk"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image" Target="../media/image42.png"/></Relationships>
</file>

<file path=ppt/slides/_rels/slide34.xml.rels><?xml version="1.0" encoding="UTF-8" standalone="yes"?>
<Relationships xmlns="http://schemas.openxmlformats.org/package/2006/relationships"><Relationship Id="rId8" Type="http://schemas.openxmlformats.org/officeDocument/2006/relationships/hyperlink" Target="http://dontchangethislink.peardeckmagic.zone?eyJ0eXBlIjoiZ29vZ2xlLXNsaWRlcy1hZGRvbi10ZW1wbGF0ZS1saWJyYXJ5IiwiY2xhc3NUaW1lIjoiZHVyaW5nIiwiY29udGVudElkIjoiaHR0cHM6Ly9kb2NzLmdvb2dsZS5jb20vcHJlc2VudGF0aW9uL2QvMW5rZUR4aGhMSk1RUnpkYkxmUDFZR1pNeVhXdkZsSDZ6bFJsSWY2aEZnVWsvZWRpdCNzbGlkZT1pZC5nNWMyZTJlZGFjMl8wXzQxIiwic2xpZGVJZCI6Imc1YzJlMmVkYWMyXzBfNDEiLCJwcmVzZW50YXRpb25JZCI6IjFua2VEeGhoTEpNUVJ6ZGJMZlAxWUdaTXlYV3ZGbEg2emxSbElmNmhGZ1VrIiwidGVtcGxhdGVOYW1lIjoiRHJhZyB5b3VyIGRvdCB0byBob3cgeW914oCZcmUgZmVlbGluZyIsImxhc3RFZGl0ZWRCeSI6IjEwMjM3NjU3MzcyNjEyMjM1Nzc4NyIsImNvbnRlbnRJbnN0YW5jZUlkIjoiYjRiNDlhYWVlZjYyNGY2YWE3NTU1ZDcwOGM3ZGYxODUifQ==pearId=magic-pear-metadata-identifier" TargetMode="External"/><Relationship Id="rId3" Type="http://schemas.openxmlformats.org/officeDocument/2006/relationships/hyperlink" Target="http://dontchangethislink.peardeckmagic.zone?eyJ0eXBlIjoiZHJhZ2dhYmxlIiwiZHJhZ2dhYmxlcyI6W3siaWQiOiJkcmFnZ2FibGUwIiwidHlwZSI6Imljb24iLCJpY29uIjp7ImlkIjoiZGVmYXVsdC1jaXJjbGUifSwiY29sb3IiOiIjNDFCREVCIn1dLCJkcmFnZ2FibGVTaXplIjoxMywiZW1iZWRkYWJsZVVybCI6Imh0dHBzOi8vIiwiYW5zd2VycyI6W119pearId=magic-pear-shape-identifier" TargetMode="External"/><Relationship Id="rId7" Type="http://schemas.openxmlformats.org/officeDocument/2006/relationships/image" Target="../media/image46.png"/><Relationship Id="rId2" Type="http://schemas.openxmlformats.org/officeDocument/2006/relationships/notesSlide" Target="../notesSlides/notesSlide34.xml"/><Relationship Id="rId1" Type="http://schemas.openxmlformats.org/officeDocument/2006/relationships/slideLayout" Target="../slideLayouts/slideLayout9.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3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image" Target="../media/image49.png"/></Relationships>
</file>

<file path=ppt/slides/_rels/slide3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9.xml"/><Relationship Id="rId1" Type="http://schemas.openxmlformats.org/officeDocument/2006/relationships/slideLayout" Target="../slideLayouts/slideLayout5.xml"/><Relationship Id="rId4" Type="http://schemas.openxmlformats.org/officeDocument/2006/relationships/hyperlink" Target="https://lms.clarusway.com/mod/lesson/view.php?id=44"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en.wikipedia.org/wiki/Firmware" TargetMode="External"/><Relationship Id="rId7" Type="http://schemas.openxmlformats.org/officeDocument/2006/relationships/image" Target="../media/image53.png"/><Relationship Id="rId2" Type="http://schemas.openxmlformats.org/officeDocument/2006/relationships/notesSlide" Target="../notesSlides/notesSlide40.xml"/><Relationship Id="rId1" Type="http://schemas.openxmlformats.org/officeDocument/2006/relationships/slideLayout" Target="../slideLayouts/slideLayout5.xml"/><Relationship Id="rId6" Type="http://schemas.openxmlformats.org/officeDocument/2006/relationships/hyperlink" Target="https://en.wikipedia.org/wiki/Operating_system" TargetMode="External"/><Relationship Id="rId5" Type="http://schemas.openxmlformats.org/officeDocument/2006/relationships/hyperlink" Target="https://en.wikipedia.org/wiki/Booting" TargetMode="External"/><Relationship Id="rId4" Type="http://schemas.openxmlformats.org/officeDocument/2006/relationships/hyperlink" Target="https://en.wikipedia.org/wiki/Computer_hardware"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41.xml"/><Relationship Id="rId1" Type="http://schemas.openxmlformats.org/officeDocument/2006/relationships/slideLayout" Target="../slideLayouts/slideLayout5.xml"/><Relationship Id="rId5"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ZyZWVSZXNwb25zZS10ZXh0Iiwic2xpZGVJZCI6ImdhYjZkOWIwMmNmXzBfNzIiLCJjb250ZW50SW5zdGFuY2VJZCI6IjFjcjJ0WGphNGZvanhBZFRRNi0wR0VVeGhPdjhUVHNFM1NXTkdJOVJDN2JrLzMyYjllNzY0LTcyMWYtNDJjNS1iZTY1LWMzNzc5OTYyZDI4YyJ9pearId=magic-pear-metadata-identifier" TargetMode="External"/><Relationship Id="rId4" Type="http://schemas.openxmlformats.org/officeDocument/2006/relationships/image" Target="../media/image54.png"/></Relationships>
</file>

<file path=ppt/slides/_rels/slide42.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42.xml"/><Relationship Id="rId1" Type="http://schemas.openxmlformats.org/officeDocument/2006/relationships/slideLayout" Target="../slideLayouts/slideLayout5.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43.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43.xml"/><Relationship Id="rId1" Type="http://schemas.openxmlformats.org/officeDocument/2006/relationships/slideLayout" Target="../slideLayouts/slideLayout5.xml"/><Relationship Id="rId5"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ZyZWVSZXNwb25zZS10ZXh0Iiwic2xpZGVJZCI6ImdhYjZkOWIwMmNmXzBfNzIiLCJjb250ZW50SW5zdGFuY2VJZCI6IjFjcjJ0WGphNGZvanhBZFRRNi0wR0VVeGhPdjhUVHNFM1NXTkdJOVJDN2JrLzMyYjllNzY0LTcyMWYtNDJjNS1iZTY1LWMzNzc5OTYyZDI4YyJ9pearId=magic-pear-metadata-identifier" TargetMode="External"/><Relationship Id="rId4" Type="http://schemas.openxmlformats.org/officeDocument/2006/relationships/image" Target="../media/image54.png"/></Relationships>
</file>

<file path=ppt/slides/_rels/slide4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4.xml"/><Relationship Id="rId1" Type="http://schemas.openxmlformats.org/officeDocument/2006/relationships/slideLayout" Target="../slideLayouts/slideLayout5.xml"/><Relationship Id="rId4" Type="http://schemas.openxmlformats.org/officeDocument/2006/relationships/image" Target="../media/image61.jpg"/></Relationships>
</file>

<file path=ppt/slides/_rels/slide4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63.jpg"/><Relationship Id="rId2" Type="http://schemas.openxmlformats.org/officeDocument/2006/relationships/notesSlide" Target="../notesSlides/notesSlide46.xml"/><Relationship Id="rId1" Type="http://schemas.openxmlformats.org/officeDocument/2006/relationships/slideLayout" Target="../slideLayouts/slideLayout5.xml"/><Relationship Id="rId6"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ZyZWVSZXNwb25zZS10ZXh0Iiwic2xpZGVJZCI6ImdhYjZkOWIwMmNmXzBfNjQiLCJjb250ZW50SW5zdGFuY2VJZCI6IjFjcjJ0WGphNGZvanhBZFRRNi0wR0VVeGhPdjhUVHNFM1NXTkdJOVJDN2JrLzhmNTU2ZGU4LTA0Y2EtNGI5Mi05MTdmLTg2NjkzYWZlNWFlNyJ9pearId=magic-pear-metadata-identifier" TargetMode="External"/><Relationship Id="rId5" Type="http://schemas.openxmlformats.org/officeDocument/2006/relationships/image" Target="../media/image54.png"/><Relationship Id="rId4"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64.jp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51.xml"/><Relationship Id="rId1" Type="http://schemas.openxmlformats.org/officeDocument/2006/relationships/slideLayout" Target="../slideLayouts/slideLayout5.xml"/><Relationship Id="rId5"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ZyZWVSZXNwb25zZS10ZXh0Iiwic2xpZGVJZCI6ImdhYjZkOWIwMmNmXzBfMjgiLCJjb250ZW50SW5zdGFuY2VJZCI6IjFjcjJ0WGphNGZvanhBZFRRNi0wR0VVeGhPdjhUVHNFM1NXTkdJOVJDN2JrL2NhNGQxMWRjLTIxYmItNGE4OS1hNTlhLTZkNTAxZDkzYTI5YSJ9pearId=magic-pear-metadata-identifier" TargetMode="External"/><Relationship Id="rId4" Type="http://schemas.openxmlformats.org/officeDocument/2006/relationships/image" Target="../media/image54.png"/></Relationships>
</file>

<file path=ppt/slides/_rels/slide52.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52.xml"/><Relationship Id="rId1" Type="http://schemas.openxmlformats.org/officeDocument/2006/relationships/slideLayout" Target="../slideLayouts/slideLayout5.xml"/><Relationship Id="rId4" Type="http://schemas.openxmlformats.org/officeDocument/2006/relationships/image" Target="../media/image68.png"/></Relationships>
</file>

<file path=ppt/slides/_rels/slide5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8" Type="http://schemas.openxmlformats.org/officeDocument/2006/relationships/hyperlink" Target="http://dontchangethislink.peardeckmagic.zone?eyJ0eXBlIjoiZ29vZ2xlLXNsaWRlcy1hZGRvbi10ZW1wbGF0ZS1saWJyYXJ5IiwiY2xhc3NUaW1lIjoiZHVyaW5nIiwiY29udGVudElkIjoiaHR0cHM6Ly9kb2NzLmdvb2dsZS5jb20vcHJlc2VudGF0aW9uL2QvMW5rZUR4aGhMSk1RUnpkYkxmUDFZR1pNeVhXdkZsSDZ6bFJsSWY2aEZnVWsvZWRpdCNzbGlkZT1pZC5nNWMyZTJlZGFjMl8wXzQxIiwic2xpZGVJZCI6Imc1YzJlMmVkYWMyXzBfNDEiLCJwcmVzZW50YXRpb25JZCI6IjFua2VEeGhoTEpNUVJ6ZGJMZlAxWUdaTXlYV3ZGbEg2emxSbElmNmhGZ1VrIiwidGVtcGxhdGVOYW1lIjoiRHJhZyB5b3VyIGRvdCB0byBob3cgeW914oCZcmUgZmVlbGluZyIsImxhc3RFZGl0ZWRCeSI6IjEwMjM3NjU3MzcyNjEyMjM1Nzc4NyIsImNvbnRlbnRJbnN0YW5jZUlkIjoiYjRiNDlhYWVlZjYyNGY2YWE3NTU1ZDcwOGM3ZGYxODUifQ==pearId=magic-pear-metadata-identifier" TargetMode="External"/><Relationship Id="rId3" Type="http://schemas.openxmlformats.org/officeDocument/2006/relationships/hyperlink" Target="http://dontchangethislink.peardeckmagic.zone?eyJ0eXBlIjoiZHJhZ2dhYmxlIiwiZHJhZ2dhYmxlcyI6W3siaWQiOiJkcmFnZ2FibGUwIiwidHlwZSI6Imljb24iLCJpY29uIjp7ImlkIjoiZGVmYXVsdC1jaXJjbGUifSwiY29sb3IiOiIjNDFCREVCIn1dLCJkcmFnZ2FibGVTaXplIjoxMywiZW1iZWRkYWJsZVVybCI6Imh0dHBzOi8vIiwiYW5zd2VycyI6W119pearId=magic-pear-shape-identifier" TargetMode="External"/><Relationship Id="rId7" Type="http://schemas.openxmlformats.org/officeDocument/2006/relationships/image" Target="../media/image46.png"/><Relationship Id="rId2" Type="http://schemas.openxmlformats.org/officeDocument/2006/relationships/notesSlide" Target="../notesSlides/notesSlide57.xml"/><Relationship Id="rId1" Type="http://schemas.openxmlformats.org/officeDocument/2006/relationships/slideLayout" Target="../slideLayouts/slideLayout9.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58.xml.rels><?xml version="1.0" encoding="UTF-8" standalone="yes"?>
<Relationships xmlns="http://schemas.openxmlformats.org/package/2006/relationships"><Relationship Id="rId3" Type="http://schemas.openxmlformats.org/officeDocument/2006/relationships/hyperlink" Target="mailto:alfred@clarusway.com" TargetMode="External"/><Relationship Id="rId2" Type="http://schemas.openxmlformats.org/officeDocument/2006/relationships/notesSlide" Target="../notesSlides/notesSlide58.xml"/><Relationship Id="rId1" Type="http://schemas.openxmlformats.org/officeDocument/2006/relationships/slideLayout" Target="../slideLayouts/slideLayout17.xml"/><Relationship Id="rId5" Type="http://schemas.openxmlformats.org/officeDocument/2006/relationships/image" Target="../media/image73.gif"/><Relationship Id="rId4" Type="http://schemas.openxmlformats.org/officeDocument/2006/relationships/hyperlink" Target="mailto:tomy@clarusway.com"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DIzNzY1NzM3MjYxMjIzNTc3ODciLCJwcmVzZW50YXRpb25JZCI6IjFjcjJ0WGphNGZvanhBZFRRNi0wR0VVeGhPdjhUVHNFM1NXTkdJOVJDN2JrIiwiY29udGVudElkIjoiY3VzdG9tLXJlc3BvbnNlLWZyZWVSZXNwb25zZS10ZXh0Iiwic2xpZGVJZCI6Imc3ZTE1MjZmNDFjXzI0XzEzIiwiY29udGVudEluc3RhbmNlSWQiOiIxY3IydFhqYTRmb2p4QWRUUTYtMEdFVXhoT3Y4VFRzRTNTV05HSTlSQzdiay85YTBiZTk5Zi04YzEwLTQ5YmYtOGFlNS00M2M4OWYwMGZmYjIifQ==pearId=magic-pear-metadata-identifier"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grpSp>
        <p:nvGrpSpPr>
          <p:cNvPr id="96" name="Google Shape;96;p20"/>
          <p:cNvGrpSpPr/>
          <p:nvPr/>
        </p:nvGrpSpPr>
        <p:grpSpPr>
          <a:xfrm>
            <a:off x="5122427" y="668001"/>
            <a:ext cx="3841143" cy="3893303"/>
            <a:chOff x="5122427" y="668001"/>
            <a:chExt cx="3841143" cy="3893303"/>
          </a:xfrm>
        </p:grpSpPr>
        <p:grpSp>
          <p:nvGrpSpPr>
            <p:cNvPr id="97" name="Google Shape;97;p20"/>
            <p:cNvGrpSpPr/>
            <p:nvPr/>
          </p:nvGrpSpPr>
          <p:grpSpPr>
            <a:xfrm>
              <a:off x="5144045" y="893590"/>
              <a:ext cx="2833667" cy="2964311"/>
              <a:chOff x="3860721" y="1330073"/>
              <a:chExt cx="3544299" cy="3707706"/>
            </a:xfrm>
          </p:grpSpPr>
          <p:sp>
            <p:nvSpPr>
              <p:cNvPr id="98" name="Google Shape;98;p20"/>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 name="Google Shape;99;p20"/>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 name="Google Shape;100;p20"/>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 name="Google Shape;101;p20"/>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 name="Google Shape;102;p20"/>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 name="Google Shape;103;p20"/>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 name="Google Shape;104;p20"/>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 name="Google Shape;105;p20"/>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 name="Google Shape;106;p20"/>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 name="Google Shape;107;p20"/>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 name="Google Shape;108;p20"/>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 name="Google Shape;109;p20"/>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 name="Google Shape;110;p20"/>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 name="Google Shape;111;p20"/>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 name="Google Shape;112;p20"/>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 name="Google Shape;113;p20"/>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 name="Google Shape;114;p20"/>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 name="Google Shape;115;p20"/>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 name="Google Shape;116;p20"/>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 name="Google Shape;117;p20"/>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 name="Google Shape;118;p20"/>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 name="Google Shape;119;p20"/>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 name="Google Shape;120;p20"/>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 name="Google Shape;121;p20"/>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 name="Google Shape;122;p20"/>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 name="Google Shape;123;p20"/>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 name="Google Shape;124;p20"/>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 name="Google Shape;125;p20"/>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 name="Google Shape;126;p20"/>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 name="Google Shape;127;p20"/>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 name="Google Shape;128;p20"/>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9" name="Google Shape;129;p20"/>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 name="Google Shape;130;p20"/>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 name="Google Shape;131;p20"/>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 name="Google Shape;132;p20"/>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 name="Google Shape;133;p20"/>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 name="Google Shape;134;p20"/>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 name="Google Shape;135;p20"/>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 name="Google Shape;136;p20"/>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 name="Google Shape;137;p20"/>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 name="Google Shape;138;p20"/>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 name="Google Shape;139;p20"/>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 name="Google Shape;140;p20"/>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1" name="Google Shape;141;p20"/>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2" name="Google Shape;142;p20"/>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3" name="Google Shape;143;p20"/>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4" name="Google Shape;144;p20"/>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5" name="Google Shape;145;p20"/>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6" name="Google Shape;146;p20"/>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7" name="Google Shape;147;p20"/>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8" name="Google Shape;148;p20"/>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9" name="Google Shape;149;p20"/>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0" name="Google Shape;150;p20"/>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1" name="Google Shape;151;p20"/>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 name="Google Shape;152;p20"/>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3" name="Google Shape;153;p20"/>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4" name="Google Shape;154;p20"/>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5" name="Google Shape;155;p20"/>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6" name="Google Shape;156;p20"/>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7" name="Google Shape;157;p20"/>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8" name="Google Shape;158;p20"/>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9" name="Google Shape;159;p20"/>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0" name="Google Shape;160;p20"/>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1" name="Google Shape;161;p20"/>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2" name="Google Shape;162;p20"/>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3" name="Google Shape;163;p20"/>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4" name="Google Shape;164;p20"/>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5" name="Google Shape;165;p20"/>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6" name="Google Shape;166;p20"/>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7" name="Google Shape;167;p20"/>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8" name="Google Shape;168;p20"/>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9" name="Google Shape;169;p20"/>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0" name="Google Shape;170;p20"/>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1" name="Google Shape;171;p20"/>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2" name="Google Shape;172;p20"/>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3" name="Google Shape;173;p20"/>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4" name="Google Shape;174;p20"/>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5" name="Google Shape;175;p20"/>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6" name="Google Shape;176;p20"/>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7" name="Google Shape;177;p20"/>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8" name="Google Shape;178;p20"/>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9" name="Google Shape;179;p20"/>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0" name="Google Shape;180;p20"/>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1" name="Google Shape;181;p20"/>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2" name="Google Shape;182;p20"/>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p20"/>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4" name="Google Shape;184;p20"/>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5" name="Google Shape;185;p20"/>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6" name="Google Shape;186;p20"/>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7" name="Google Shape;187;p20"/>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8" name="Google Shape;188;p20"/>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9" name="Google Shape;189;p20"/>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0" name="Google Shape;190;p20"/>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1" name="Google Shape;191;p20"/>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2" name="Google Shape;192;p20"/>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3" name="Google Shape;193;p20"/>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4" name="Google Shape;194;p20"/>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5" name="Google Shape;195;p20"/>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6" name="Google Shape;196;p20"/>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7" name="Google Shape;197;p20"/>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8" name="Google Shape;198;p20"/>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9" name="Google Shape;199;p20"/>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0" name="Google Shape;200;p20"/>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1" name="Google Shape;201;p20"/>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2" name="Google Shape;202;p20"/>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p20"/>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4" name="Google Shape;204;p20"/>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05" name="Google Shape;205;p20"/>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6" name="Google Shape;206;p20"/>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7" name="Google Shape;207;p20"/>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8" name="Google Shape;208;p20"/>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9" name="Google Shape;209;p20"/>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0" name="Google Shape;210;p20"/>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1" name="Google Shape;211;p20"/>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2" name="Google Shape;212;p20"/>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3" name="Google Shape;213;p20"/>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4" name="Google Shape;214;p20"/>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5" name="Google Shape;215;p20"/>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6" name="Google Shape;216;p20"/>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7" name="Google Shape;217;p20"/>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8" name="Google Shape;218;p20"/>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9" name="Google Shape;219;p20"/>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0" name="Google Shape;220;p20"/>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1" name="Google Shape;221;p20"/>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2" name="Google Shape;222;p20"/>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3" name="Google Shape;223;p20"/>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4" name="Google Shape;224;p20"/>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5" name="Google Shape;225;p20"/>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6" name="Google Shape;226;p20"/>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7" name="Google Shape;227;p20"/>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8" name="Google Shape;228;p20"/>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9" name="Google Shape;229;p20"/>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0" name="Google Shape;230;p20"/>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1" name="Google Shape;231;p20"/>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2" name="Google Shape;232;p20"/>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3" name="Google Shape;233;p20"/>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4" name="Google Shape;234;p20"/>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5" name="Google Shape;235;p20"/>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36" name="Google Shape;236;p20"/>
            <p:cNvGrpSpPr/>
            <p:nvPr/>
          </p:nvGrpSpPr>
          <p:grpSpPr>
            <a:xfrm flipH="1">
              <a:off x="5678143" y="1227582"/>
              <a:ext cx="345795" cy="1043508"/>
              <a:chOff x="5678143" y="1151382"/>
              <a:chExt cx="345795" cy="1043508"/>
            </a:xfrm>
          </p:grpSpPr>
          <p:sp>
            <p:nvSpPr>
              <p:cNvPr id="237" name="Google Shape;237;p20"/>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8" name="Google Shape;238;p20"/>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9" name="Google Shape;239;p20"/>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0" name="Google Shape;240;p20"/>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1" name="Google Shape;241;p20"/>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2" name="Google Shape;242;p20"/>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3" name="Google Shape;243;p20"/>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4" name="Google Shape;244;p20"/>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5" name="Google Shape;245;p20"/>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6" name="Google Shape;246;p20"/>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7" name="Google Shape;247;p20"/>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8" name="Google Shape;248;p20"/>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9" name="Google Shape;249;p20"/>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0" name="Google Shape;250;p20"/>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1" name="Google Shape;251;p20"/>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2" name="Google Shape;252;p20"/>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3" name="Google Shape;253;p20"/>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54" name="Google Shape;254;p20"/>
            <p:cNvGrpSpPr/>
            <p:nvPr/>
          </p:nvGrpSpPr>
          <p:grpSpPr>
            <a:xfrm>
              <a:off x="5122427" y="3292365"/>
              <a:ext cx="823270" cy="1268939"/>
              <a:chOff x="5490177" y="3555452"/>
              <a:chExt cx="823270" cy="1268939"/>
            </a:xfrm>
          </p:grpSpPr>
          <p:sp>
            <p:nvSpPr>
              <p:cNvPr id="255" name="Google Shape;255;p20"/>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6" name="Google Shape;256;p20"/>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7" name="Google Shape;257;p20"/>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8" name="Google Shape;258;p20"/>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9" name="Google Shape;259;p20"/>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0" name="Google Shape;260;p20"/>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1" name="Google Shape;261;p20"/>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2" name="Google Shape;262;p20"/>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3" name="Google Shape;263;p20"/>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4" name="Google Shape;264;p20"/>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5" name="Google Shape;265;p20"/>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6" name="Google Shape;266;p20"/>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7" name="Google Shape;267;p20"/>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8" name="Google Shape;268;p20"/>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9" name="Google Shape;269;p20"/>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0" name="Google Shape;270;p20"/>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1" name="Google Shape;271;p20"/>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2" name="Google Shape;272;p20"/>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3" name="Google Shape;273;p20"/>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4" name="Google Shape;274;p20"/>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5" name="Google Shape;275;p20"/>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6" name="Google Shape;276;p20"/>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7" name="Google Shape;277;p20"/>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8" name="Google Shape;278;p20"/>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9" name="Google Shape;279;p20"/>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0" name="Google Shape;280;p20"/>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1" name="Google Shape;281;p20"/>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2" name="Google Shape;282;p20"/>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3" name="Google Shape;283;p20"/>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4" name="Google Shape;284;p20"/>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5" name="Google Shape;285;p20"/>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86" name="Google Shape;286;p20"/>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7" name="Google Shape;287;p20"/>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8" name="Google Shape;288;p20"/>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9" name="Google Shape;289;p20"/>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0" name="Google Shape;290;p20"/>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1" name="Google Shape;291;p20"/>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2" name="Google Shape;292;p20"/>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3" name="Google Shape;293;p20"/>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4" name="Google Shape;294;p20"/>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5" name="Google Shape;295;p20"/>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6" name="Google Shape;296;p20"/>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7" name="Google Shape;297;p20"/>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8" name="Google Shape;298;p20"/>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9" name="Google Shape;299;p20"/>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0" name="Google Shape;300;p20"/>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1" name="Google Shape;301;p20"/>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2" name="Google Shape;302;p20"/>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3" name="Google Shape;303;p20"/>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4" name="Google Shape;304;p20"/>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5" name="Google Shape;305;p20"/>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6" name="Google Shape;306;p20"/>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7" name="Google Shape;307;p20"/>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8" name="Google Shape;308;p20"/>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9" name="Google Shape;309;p20"/>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0" name="Google Shape;310;p20"/>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1" name="Google Shape;311;p20"/>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2" name="Google Shape;312;p20"/>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3" name="Google Shape;313;p20"/>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4" name="Google Shape;314;p20"/>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5" name="Google Shape;315;p20"/>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6" name="Google Shape;316;p20"/>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7" name="Google Shape;317;p20"/>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8" name="Google Shape;318;p20"/>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9" name="Google Shape;319;p20"/>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0" name="Google Shape;320;p20"/>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1" name="Google Shape;321;p20"/>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22" name="Google Shape;322;p20"/>
            <p:cNvGrpSpPr/>
            <p:nvPr/>
          </p:nvGrpSpPr>
          <p:grpSpPr>
            <a:xfrm>
              <a:off x="6544681" y="927100"/>
              <a:ext cx="264550" cy="200503"/>
              <a:chOff x="6621095" y="1452181"/>
              <a:chExt cx="330893" cy="250785"/>
            </a:xfrm>
          </p:grpSpPr>
          <p:sp>
            <p:nvSpPr>
              <p:cNvPr id="323" name="Google Shape;323;p20"/>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4" name="Google Shape;324;p20"/>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5" name="Google Shape;325;p20"/>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6" name="Google Shape;326;p20"/>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7" name="Google Shape;327;p20"/>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28" name="Google Shape;328;p20"/>
            <p:cNvGrpSpPr/>
            <p:nvPr/>
          </p:nvGrpSpPr>
          <p:grpSpPr>
            <a:xfrm>
              <a:off x="7210360" y="1314224"/>
              <a:ext cx="264550" cy="200503"/>
              <a:chOff x="6621095" y="1452181"/>
              <a:chExt cx="330893" cy="250785"/>
            </a:xfrm>
          </p:grpSpPr>
          <p:sp>
            <p:nvSpPr>
              <p:cNvPr id="329" name="Google Shape;329;p20"/>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0" name="Google Shape;330;p20"/>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1" name="Google Shape;331;p20"/>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2" name="Google Shape;332;p20"/>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3" name="Google Shape;333;p20"/>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34" name="Google Shape;334;p20"/>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5" name="Google Shape;335;p20"/>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36" name="Google Shape;336;p20"/>
            <p:cNvGrpSpPr/>
            <p:nvPr/>
          </p:nvGrpSpPr>
          <p:grpSpPr>
            <a:xfrm flipH="1">
              <a:off x="8183211" y="2407472"/>
              <a:ext cx="780359" cy="1195999"/>
              <a:chOff x="3975528" y="3303922"/>
              <a:chExt cx="780359" cy="1195999"/>
            </a:xfrm>
          </p:grpSpPr>
          <p:sp>
            <p:nvSpPr>
              <p:cNvPr id="337" name="Google Shape;337;p20"/>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8" name="Google Shape;338;p20"/>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9" name="Google Shape;339;p20"/>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0" name="Google Shape;340;p20"/>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1" name="Google Shape;341;p20"/>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2" name="Google Shape;342;p20"/>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3" name="Google Shape;343;p20"/>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4" name="Google Shape;344;p20"/>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5" name="Google Shape;345;p20"/>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6" name="Google Shape;346;p20"/>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7" name="Google Shape;347;p20"/>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8" name="Google Shape;348;p20"/>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9" name="Google Shape;349;p20"/>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0" name="Google Shape;350;p20"/>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862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1" name="Google Shape;351;p20"/>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2" name="Google Shape;352;p20"/>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3" name="Google Shape;353;p20"/>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4" name="Google Shape;354;p20"/>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5" name="Google Shape;355;p20"/>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6" name="Google Shape;356;p20"/>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7" name="Google Shape;357;p20"/>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8" name="Google Shape;358;p20"/>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9" name="Google Shape;359;p20"/>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0" name="Google Shape;360;p20"/>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1" name="Google Shape;361;p20"/>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2" name="Google Shape;362;p20"/>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63" name="Google Shape;363;p20"/>
              <p:cNvGrpSpPr/>
              <p:nvPr/>
            </p:nvGrpSpPr>
            <p:grpSpPr>
              <a:xfrm flipH="1">
                <a:off x="4321769" y="3621401"/>
                <a:ext cx="239005" cy="181217"/>
                <a:chOff x="6621095" y="1452181"/>
                <a:chExt cx="330893" cy="250785"/>
              </a:xfrm>
            </p:grpSpPr>
            <p:sp>
              <p:nvSpPr>
                <p:cNvPr id="364" name="Google Shape;364;p20"/>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5" name="Google Shape;365;p20"/>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6" name="Google Shape;366;p20"/>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7" name="Google Shape;367;p20"/>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8" name="Google Shape;368;p20"/>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69" name="Google Shape;369;p20"/>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0" name="Google Shape;370;p20"/>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371" name="Google Shape;371;p20"/>
          <p:cNvSpPr txBox="1">
            <a:spLocks noGrp="1"/>
          </p:cNvSpPr>
          <p:nvPr>
            <p:ph type="ctrTitle"/>
          </p:nvPr>
        </p:nvSpPr>
        <p:spPr>
          <a:xfrm>
            <a:off x="819200" y="1863600"/>
            <a:ext cx="4948200" cy="141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4800"/>
              <a:buNone/>
            </a:pPr>
            <a:r>
              <a:rPr lang="tr-TR">
                <a:solidFill>
                  <a:srgbClr val="741B47"/>
                </a:solidFill>
                <a:latin typeface="Raleway Medium"/>
                <a:ea typeface="Raleway Medium"/>
                <a:cs typeface="Raleway Medium"/>
                <a:sym typeface="Raleway Medium"/>
              </a:rPr>
              <a:t>Computer </a:t>
            </a:r>
            <a:endParaRPr>
              <a:solidFill>
                <a:srgbClr val="741B47"/>
              </a:solidFill>
              <a:latin typeface="Raleway Medium"/>
              <a:ea typeface="Raleway Medium"/>
              <a:cs typeface="Raleway Medium"/>
              <a:sym typeface="Raleway Medium"/>
            </a:endParaRPr>
          </a:p>
          <a:p>
            <a:pPr marL="0" lvl="0" indent="0" algn="l" rtl="0">
              <a:lnSpc>
                <a:spcPct val="90000"/>
              </a:lnSpc>
              <a:spcBef>
                <a:spcPts val="0"/>
              </a:spcBef>
              <a:spcAft>
                <a:spcPts val="0"/>
              </a:spcAft>
              <a:buSzPts val="4800"/>
              <a:buNone/>
            </a:pPr>
            <a:r>
              <a:rPr lang="tr-TR">
                <a:solidFill>
                  <a:srgbClr val="741B47"/>
                </a:solidFill>
                <a:latin typeface="Raleway Medium"/>
                <a:ea typeface="Raleway Medium"/>
                <a:cs typeface="Raleway Medium"/>
                <a:sym typeface="Raleway Medium"/>
              </a:rPr>
              <a:t>Fundamentals</a:t>
            </a:r>
            <a:endParaRPr>
              <a:solidFill>
                <a:srgbClr val="741B47"/>
              </a:solidFill>
              <a:latin typeface="Raleway Medium"/>
              <a:ea typeface="Raleway Medium"/>
              <a:cs typeface="Raleway Medium"/>
              <a:sym typeface="Raleway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0"/>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10</a:t>
            </a:fld>
            <a:endParaRPr/>
          </a:p>
        </p:txBody>
      </p:sp>
      <p:sp>
        <p:nvSpPr>
          <p:cNvPr id="446" name="Google Shape;446;p30"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47" name="Google Shape;447;p30"/>
          <p:cNvPicPr preferRelativeResize="0"/>
          <p:nvPr/>
        </p:nvPicPr>
        <p:blipFill>
          <a:blip r:embed="rId3">
            <a:alphaModFix/>
          </a:blip>
          <a:stretch>
            <a:fillRect/>
          </a:stretch>
        </p:blipFill>
        <p:spPr>
          <a:xfrm>
            <a:off x="2990680" y="1072575"/>
            <a:ext cx="2554150" cy="2998350"/>
          </a:xfrm>
          <a:prstGeom prst="rect">
            <a:avLst/>
          </a:prstGeom>
          <a:noFill/>
          <a:ln>
            <a:noFill/>
          </a:ln>
        </p:spPr>
      </p:pic>
      <p:sp>
        <p:nvSpPr>
          <p:cNvPr id="448" name="Google Shape;448;p30"/>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31"/>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11</a:t>
            </a:fld>
            <a:endParaRPr/>
          </a:p>
        </p:txBody>
      </p:sp>
      <p:sp>
        <p:nvSpPr>
          <p:cNvPr id="454" name="Google Shape;454;p31" descr="Image result for a simple html document"/>
          <p:cNvSpPr/>
          <p:nvPr/>
        </p:nvSpPr>
        <p:spPr>
          <a:xfrm>
            <a:off x="2261980" y="1220124"/>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55" name="Google Shape;455;p31">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456" name="Google Shape;456;p31">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7" name="Google Shape;457;p31"/>
          <p:cNvPicPr preferRelativeResize="0"/>
          <p:nvPr/>
        </p:nvPicPr>
        <p:blipFill>
          <a:blip r:embed="rId6">
            <a:alphaModFix/>
          </a:blip>
          <a:stretch>
            <a:fillRect/>
          </a:stretch>
        </p:blipFill>
        <p:spPr>
          <a:xfrm>
            <a:off x="2617730" y="909688"/>
            <a:ext cx="3300037" cy="3324125"/>
          </a:xfrm>
          <a:prstGeom prst="rect">
            <a:avLst/>
          </a:prstGeom>
          <a:noFill/>
          <a:ln>
            <a:noFill/>
          </a:ln>
        </p:spPr>
      </p:pic>
      <p:sp>
        <p:nvSpPr>
          <p:cNvPr id="458" name="Google Shape;458;p31"/>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32"/>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12</a:t>
            </a:fld>
            <a:endParaRPr/>
          </a:p>
        </p:txBody>
      </p:sp>
      <p:sp>
        <p:nvSpPr>
          <p:cNvPr id="464" name="Google Shape;464;p32"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65" name="Google Shape;465;p32" descr="http://woodgears.ca/marbleadd&#10;A simulation of the machine: https://leloctai.tk/game/&#10;My marble adding machine in action.  It adds binary numbers." title="Marble adding machine">
            <a:hlinkClick r:id="rId3"/>
          </p:cNvPr>
          <p:cNvPicPr preferRelativeResize="0"/>
          <p:nvPr/>
        </p:nvPicPr>
        <p:blipFill>
          <a:blip r:embed="rId4">
            <a:alphaModFix/>
          </a:blip>
          <a:stretch>
            <a:fillRect/>
          </a:stretch>
        </p:blipFill>
        <p:spPr>
          <a:xfrm>
            <a:off x="2242351" y="800200"/>
            <a:ext cx="4659300" cy="3494475"/>
          </a:xfrm>
          <a:prstGeom prst="rect">
            <a:avLst/>
          </a:prstGeom>
          <a:noFill/>
          <a:ln>
            <a:noFill/>
          </a:ln>
        </p:spPr>
      </p:pic>
      <p:pic>
        <p:nvPicPr>
          <p:cNvPr id="466" name="Google Shape;466;p32">
            <a:hlinkClick r:id="rId5"/>
          </p:cNvPr>
          <p:cNvPicPr preferRelativeResize="0"/>
          <p:nvPr/>
        </p:nvPicPr>
        <p:blipFill>
          <a:blip r:embed="rId6">
            <a:alphaModFix/>
          </a:blip>
          <a:stretch>
            <a:fillRect/>
          </a:stretch>
        </p:blipFill>
        <p:spPr>
          <a:xfrm>
            <a:off x="0" y="4429125"/>
            <a:ext cx="9144000" cy="714375"/>
          </a:xfrm>
          <a:prstGeom prst="rect">
            <a:avLst/>
          </a:prstGeom>
          <a:noFill/>
          <a:ln>
            <a:noFill/>
          </a:ln>
        </p:spPr>
      </p:pic>
      <p:sp>
        <p:nvSpPr>
          <p:cNvPr id="467" name="Google Shape;467;p32">
            <a:hlinkClick r:id="rId7"/>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33"/>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pic>
        <p:nvPicPr>
          <p:cNvPr id="474" name="Google Shape;474;p33"/>
          <p:cNvPicPr preferRelativeResize="0"/>
          <p:nvPr/>
        </p:nvPicPr>
        <p:blipFill>
          <a:blip r:embed="rId3">
            <a:alphaModFix/>
          </a:blip>
          <a:stretch>
            <a:fillRect/>
          </a:stretch>
        </p:blipFill>
        <p:spPr>
          <a:xfrm>
            <a:off x="2905450" y="684000"/>
            <a:ext cx="3581000" cy="4459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34"/>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14</a:t>
            </a:fld>
            <a:endParaRPr/>
          </a:p>
        </p:txBody>
      </p:sp>
      <p:sp>
        <p:nvSpPr>
          <p:cNvPr id="480" name="Google Shape;480;p34"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34"/>
          <p:cNvSpPr txBox="1"/>
          <p:nvPr/>
        </p:nvSpPr>
        <p:spPr>
          <a:xfrm>
            <a:off x="522950" y="864025"/>
            <a:ext cx="7953900" cy="16398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a:solidFill>
                  <a:srgbClr val="741B47"/>
                </a:solidFill>
                <a:highlight>
                  <a:srgbClr val="FFFFFF"/>
                </a:highlight>
              </a:rPr>
              <a:t>A computer is…</a:t>
            </a:r>
            <a:endParaRPr sz="1800">
              <a:solidFill>
                <a:srgbClr val="741B47"/>
              </a:solidFill>
              <a:highlight>
                <a:srgbClr val="FFFFFF"/>
              </a:highlight>
            </a:endParaRPr>
          </a:p>
          <a:p>
            <a:pPr marL="457200" lvl="0" indent="0" algn="l" rtl="0">
              <a:spcBef>
                <a:spcPts val="0"/>
              </a:spcBef>
              <a:spcAft>
                <a:spcPts val="0"/>
              </a:spcAft>
              <a:buNone/>
            </a:pPr>
            <a:endParaRPr sz="1800">
              <a:solidFill>
                <a:srgbClr val="741B47"/>
              </a:solidFill>
              <a:highlight>
                <a:srgbClr val="FFFFFF"/>
              </a:highlight>
            </a:endParaRPr>
          </a:p>
          <a:p>
            <a:pPr marL="457200" lvl="0" indent="0" algn="l" rtl="0">
              <a:spcBef>
                <a:spcPts val="0"/>
              </a:spcBef>
              <a:spcAft>
                <a:spcPts val="0"/>
              </a:spcAft>
              <a:buNone/>
            </a:pPr>
            <a:r>
              <a:rPr lang="tr-TR" sz="1800">
                <a:solidFill>
                  <a:srgbClr val="741B47"/>
                </a:solidFill>
                <a:highlight>
                  <a:srgbClr val="FFFFFF"/>
                </a:highlight>
              </a:rPr>
              <a:t>a device that accepts data or </a:t>
            </a:r>
            <a:r>
              <a:rPr lang="tr-TR" sz="1800" b="1">
                <a:solidFill>
                  <a:srgbClr val="741B47"/>
                </a:solidFill>
                <a:highlight>
                  <a:srgbClr val="FFFFFF"/>
                </a:highlight>
              </a:rPr>
              <a:t>input</a:t>
            </a:r>
            <a:r>
              <a:rPr lang="tr-TR" sz="1800">
                <a:solidFill>
                  <a:srgbClr val="741B47"/>
                </a:solidFill>
                <a:highlight>
                  <a:srgbClr val="FFFFFF"/>
                </a:highlight>
              </a:rPr>
              <a:t> and </a:t>
            </a:r>
            <a:r>
              <a:rPr lang="tr-TR" sz="1800" b="1">
                <a:solidFill>
                  <a:srgbClr val="741B47"/>
                </a:solidFill>
                <a:highlight>
                  <a:srgbClr val="FFFFFF"/>
                </a:highlight>
              </a:rPr>
              <a:t>store </a:t>
            </a:r>
            <a:r>
              <a:rPr lang="tr-TR" sz="1800">
                <a:solidFill>
                  <a:srgbClr val="741B47"/>
                </a:solidFill>
                <a:highlight>
                  <a:srgbClr val="FFFFFF"/>
                </a:highlight>
              </a:rPr>
              <a:t>it to somewhere. Then  </a:t>
            </a:r>
            <a:r>
              <a:rPr lang="tr-TR" sz="1800" b="1">
                <a:solidFill>
                  <a:srgbClr val="741B47"/>
                </a:solidFill>
                <a:highlight>
                  <a:srgbClr val="FFFFFF"/>
                </a:highlight>
              </a:rPr>
              <a:t>processes</a:t>
            </a:r>
            <a:r>
              <a:rPr lang="tr-TR" sz="1800">
                <a:solidFill>
                  <a:srgbClr val="741B47"/>
                </a:solidFill>
                <a:highlight>
                  <a:srgbClr val="FFFFFF"/>
                </a:highlight>
              </a:rPr>
              <a:t> this data in someway to automatically produce a </a:t>
            </a:r>
            <a:r>
              <a:rPr lang="tr-TR" sz="1800" b="1">
                <a:solidFill>
                  <a:srgbClr val="741B47"/>
                </a:solidFill>
                <a:highlight>
                  <a:srgbClr val="FFFFFF"/>
                </a:highlight>
              </a:rPr>
              <a:t>result or output</a:t>
            </a:r>
            <a:r>
              <a:rPr lang="tr-TR" sz="1800">
                <a:solidFill>
                  <a:srgbClr val="741B47"/>
                </a:solidFill>
                <a:highlight>
                  <a:srgbClr val="FFFFFF"/>
                </a:highlight>
              </a:rPr>
              <a:t>.</a:t>
            </a:r>
            <a:endParaRPr sz="1800">
              <a:solidFill>
                <a:srgbClr val="741B47"/>
              </a:solidFill>
              <a:highlight>
                <a:srgbClr val="FFFFFF"/>
              </a:highlight>
            </a:endParaRPr>
          </a:p>
        </p:txBody>
      </p:sp>
      <p:pic>
        <p:nvPicPr>
          <p:cNvPr id="482" name="Google Shape;482;p34"/>
          <p:cNvPicPr preferRelativeResize="0"/>
          <p:nvPr/>
        </p:nvPicPr>
        <p:blipFill rotWithShape="1">
          <a:blip r:embed="rId3">
            <a:alphaModFix/>
          </a:blip>
          <a:srcRect l="3390" t="-7630" r="-3390" b="7630"/>
          <a:stretch/>
        </p:blipFill>
        <p:spPr>
          <a:xfrm>
            <a:off x="2748300" y="2503825"/>
            <a:ext cx="3598960" cy="2398700"/>
          </a:xfrm>
          <a:prstGeom prst="rect">
            <a:avLst/>
          </a:prstGeom>
          <a:noFill/>
          <a:ln>
            <a:noFill/>
          </a:ln>
        </p:spPr>
      </p:pic>
      <p:sp>
        <p:nvSpPr>
          <p:cNvPr id="483" name="Google Shape;483;p34"/>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3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a:solidFill>
                  <a:schemeClr val="lt1"/>
                </a:solidFill>
                <a:latin typeface="Raleway Medium"/>
                <a:ea typeface="Raleway Medium"/>
                <a:cs typeface="Raleway Medium"/>
                <a:sym typeface="Raleway Medium"/>
              </a:rPr>
              <a:t>2</a:t>
            </a:r>
            <a:endParaRPr sz="3600" b="0" i="0" u="none" strike="noStrike" cap="none">
              <a:solidFill>
                <a:schemeClr val="lt1"/>
              </a:solidFill>
              <a:latin typeface="Raleway Medium"/>
              <a:ea typeface="Raleway Medium"/>
              <a:cs typeface="Raleway Medium"/>
              <a:sym typeface="Raleway Medium"/>
            </a:endParaRPr>
          </a:p>
        </p:txBody>
      </p:sp>
      <p:sp>
        <p:nvSpPr>
          <p:cNvPr id="489" name="Google Shape;489;p35"/>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0"/>
              </a:spcBef>
              <a:spcAft>
                <a:spcPts val="0"/>
              </a:spcAft>
              <a:buSzPts val="1800"/>
              <a:buNone/>
            </a:pPr>
            <a:endParaRPr/>
          </a:p>
        </p:txBody>
      </p:sp>
      <p:sp>
        <p:nvSpPr>
          <p:cNvPr id="490" name="Google Shape;490;p35"/>
          <p:cNvSpPr txBox="1">
            <a:spLocks noGrp="1"/>
          </p:cNvSpPr>
          <p:nvPr>
            <p:ph type="ctrTitle"/>
          </p:nvPr>
        </p:nvSpPr>
        <p:spPr>
          <a:xfrm>
            <a:off x="1020750" y="1640275"/>
            <a:ext cx="5732400" cy="1159800"/>
          </a:xfrm>
          <a:prstGeom prst="rect">
            <a:avLst/>
          </a:prstGeom>
          <a:noFill/>
          <a:ln>
            <a:noFill/>
          </a:ln>
        </p:spPr>
        <p:txBody>
          <a:bodyPr spcFirstLastPara="1" wrap="square" lIns="0" tIns="0" rIns="0" bIns="0" anchor="b" anchorCtr="0">
            <a:noAutofit/>
          </a:bodyPr>
          <a:lstStyle/>
          <a:p>
            <a:pPr marL="0" lvl="0" indent="0" algn="l" rtl="0">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36"/>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16</a:t>
            </a:fld>
            <a:endParaRPr/>
          </a:p>
        </p:txBody>
      </p:sp>
      <p:sp>
        <p:nvSpPr>
          <p:cNvPr id="496" name="Google Shape;496;p36"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36"/>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
        <p:nvSpPr>
          <p:cNvPr id="498" name="Google Shape;498;p36"/>
          <p:cNvSpPr txBox="1"/>
          <p:nvPr/>
        </p:nvSpPr>
        <p:spPr>
          <a:xfrm>
            <a:off x="522950" y="864025"/>
            <a:ext cx="7953900" cy="8070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dirty="0" err="1">
                <a:solidFill>
                  <a:srgbClr val="741B47"/>
                </a:solidFill>
                <a:highlight>
                  <a:srgbClr val="FFFFFF"/>
                </a:highlight>
              </a:rPr>
              <a:t>So</a:t>
            </a:r>
            <a:r>
              <a:rPr lang="tr-TR" sz="1800" dirty="0">
                <a:solidFill>
                  <a:srgbClr val="741B47"/>
                </a:solidFill>
                <a:highlight>
                  <a:srgbClr val="FFFFFF"/>
                </a:highlight>
              </a:rPr>
              <a:t> how </a:t>
            </a:r>
            <a:r>
              <a:rPr lang="tr-TR" sz="1800" dirty="0" err="1">
                <a:solidFill>
                  <a:srgbClr val="741B47"/>
                </a:solidFill>
                <a:highlight>
                  <a:srgbClr val="FFFFFF"/>
                </a:highlight>
              </a:rPr>
              <a:t>does</a:t>
            </a:r>
            <a:r>
              <a:rPr lang="tr-TR" sz="1800" dirty="0">
                <a:solidFill>
                  <a:srgbClr val="741B47"/>
                </a:solidFill>
                <a:highlight>
                  <a:srgbClr val="FFFFFF"/>
                </a:highlight>
              </a:rPr>
              <a:t> </a:t>
            </a:r>
            <a:r>
              <a:rPr lang="tr-TR" sz="1800" dirty="0" err="1">
                <a:solidFill>
                  <a:srgbClr val="741B47"/>
                </a:solidFill>
                <a:highlight>
                  <a:srgbClr val="FFFFFF"/>
                </a:highlight>
              </a:rPr>
              <a:t>computers</a:t>
            </a:r>
            <a:r>
              <a:rPr lang="tr-TR" sz="1800" dirty="0">
                <a:solidFill>
                  <a:srgbClr val="741B47"/>
                </a:solidFill>
                <a:highlight>
                  <a:srgbClr val="FFFFFF"/>
                </a:highlight>
              </a:rPr>
              <a:t> </a:t>
            </a:r>
            <a:r>
              <a:rPr lang="tr-TR" sz="1800" dirty="0" err="1">
                <a:solidFill>
                  <a:srgbClr val="741B47"/>
                </a:solidFill>
                <a:highlight>
                  <a:srgbClr val="FFFFFF"/>
                </a:highlight>
              </a:rPr>
              <a:t>work</a:t>
            </a:r>
            <a:r>
              <a:rPr lang="tr-TR" sz="1800" dirty="0">
                <a:solidFill>
                  <a:srgbClr val="741B47"/>
                </a:solidFill>
                <a:highlight>
                  <a:srgbClr val="FFFFFF"/>
                </a:highlight>
              </a:rPr>
              <a:t>?</a:t>
            </a:r>
            <a:endParaRPr sz="1800" dirty="0">
              <a:solidFill>
                <a:srgbClr val="741B47"/>
              </a:solidFill>
              <a:highlight>
                <a:srgbClr val="FFFFFF"/>
              </a:highlight>
            </a:endParaRPr>
          </a:p>
          <a:p>
            <a:pPr marL="457200" lvl="0" indent="-342900" algn="l" rtl="0">
              <a:spcBef>
                <a:spcPts val="0"/>
              </a:spcBef>
              <a:spcAft>
                <a:spcPts val="0"/>
              </a:spcAft>
              <a:buClr>
                <a:srgbClr val="741B47"/>
              </a:buClr>
              <a:buSzPts val="1800"/>
              <a:buChar char="●"/>
            </a:pPr>
            <a:r>
              <a:rPr lang="tr-TR" sz="1800" dirty="0" err="1">
                <a:solidFill>
                  <a:srgbClr val="741B47"/>
                </a:solidFill>
                <a:highlight>
                  <a:srgbClr val="FFFFFF"/>
                </a:highlight>
              </a:rPr>
              <a:t>Let’s</a:t>
            </a:r>
            <a:r>
              <a:rPr lang="tr-TR" sz="1800" dirty="0">
                <a:solidFill>
                  <a:srgbClr val="741B47"/>
                </a:solidFill>
                <a:highlight>
                  <a:srgbClr val="FFFFFF"/>
                </a:highlight>
              </a:rPr>
              <a:t> </a:t>
            </a:r>
            <a:r>
              <a:rPr lang="tr-TR" sz="1800" dirty="0" err="1">
                <a:solidFill>
                  <a:srgbClr val="741B47"/>
                </a:solidFill>
                <a:highlight>
                  <a:srgbClr val="FFFFFF"/>
                </a:highlight>
              </a:rPr>
              <a:t>shop</a:t>
            </a:r>
            <a:r>
              <a:rPr lang="tr-TR" sz="1800" dirty="0">
                <a:solidFill>
                  <a:srgbClr val="741B47"/>
                </a:solidFill>
                <a:highlight>
                  <a:srgbClr val="FFFFFF"/>
                </a:highlight>
              </a:rPr>
              <a:t> on Apple.com</a:t>
            </a:r>
            <a:endParaRPr sz="1800" dirty="0">
              <a:solidFill>
                <a:srgbClr val="741B47"/>
              </a:solidFill>
              <a:highlight>
                <a:srgbClr val="FFFFFF"/>
              </a:highlight>
            </a:endParaRPr>
          </a:p>
        </p:txBody>
      </p:sp>
      <p:pic>
        <p:nvPicPr>
          <p:cNvPr id="499" name="Google Shape;499;p36"/>
          <p:cNvPicPr preferRelativeResize="0"/>
          <p:nvPr/>
        </p:nvPicPr>
        <p:blipFill>
          <a:blip r:embed="rId3">
            <a:alphaModFix/>
          </a:blip>
          <a:stretch>
            <a:fillRect/>
          </a:stretch>
        </p:blipFill>
        <p:spPr>
          <a:xfrm>
            <a:off x="2210405" y="1781325"/>
            <a:ext cx="4114695" cy="251407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7"/>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17</a:t>
            </a:fld>
            <a:endParaRPr/>
          </a:p>
        </p:txBody>
      </p:sp>
      <p:sp>
        <p:nvSpPr>
          <p:cNvPr id="505" name="Google Shape;505;p37"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37"/>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pic>
        <p:nvPicPr>
          <p:cNvPr id="507" name="Google Shape;507;p37"/>
          <p:cNvPicPr preferRelativeResize="0"/>
          <p:nvPr/>
        </p:nvPicPr>
        <p:blipFill>
          <a:blip r:embed="rId3">
            <a:alphaModFix/>
          </a:blip>
          <a:stretch>
            <a:fillRect/>
          </a:stretch>
        </p:blipFill>
        <p:spPr>
          <a:xfrm>
            <a:off x="802425" y="2338775"/>
            <a:ext cx="1771650" cy="1771650"/>
          </a:xfrm>
          <a:prstGeom prst="rect">
            <a:avLst/>
          </a:prstGeom>
          <a:noFill/>
          <a:ln>
            <a:noFill/>
          </a:ln>
        </p:spPr>
      </p:pic>
      <p:pic>
        <p:nvPicPr>
          <p:cNvPr id="508" name="Google Shape;508;p37"/>
          <p:cNvPicPr preferRelativeResize="0"/>
          <p:nvPr/>
        </p:nvPicPr>
        <p:blipFill>
          <a:blip r:embed="rId4">
            <a:alphaModFix/>
          </a:blip>
          <a:stretch>
            <a:fillRect/>
          </a:stretch>
        </p:blipFill>
        <p:spPr>
          <a:xfrm>
            <a:off x="2919325" y="2341395"/>
            <a:ext cx="1771650" cy="1771650"/>
          </a:xfrm>
          <a:prstGeom prst="rect">
            <a:avLst/>
          </a:prstGeom>
          <a:noFill/>
          <a:ln>
            <a:noFill/>
          </a:ln>
        </p:spPr>
      </p:pic>
      <p:sp>
        <p:nvSpPr>
          <p:cNvPr id="509" name="Google Shape;509;p37"/>
          <p:cNvSpPr txBox="1"/>
          <p:nvPr/>
        </p:nvSpPr>
        <p:spPr>
          <a:xfrm>
            <a:off x="522950" y="864025"/>
            <a:ext cx="7953900" cy="6264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a:solidFill>
                  <a:srgbClr val="741B47"/>
                </a:solidFill>
                <a:highlight>
                  <a:srgbClr val="FFFFFF"/>
                </a:highlight>
              </a:rPr>
              <a:t>CHIPS AND TRANSISTORS</a:t>
            </a:r>
            <a:endParaRPr sz="1800" b="1">
              <a:solidFill>
                <a:srgbClr val="741B47"/>
              </a:solidFill>
              <a:highlight>
                <a:srgbClr val="FFFFFF"/>
              </a:highlight>
            </a:endParaRPr>
          </a:p>
        </p:txBody>
      </p:sp>
      <p:sp>
        <p:nvSpPr>
          <p:cNvPr id="510" name="Google Shape;510;p37"/>
          <p:cNvSpPr txBox="1"/>
          <p:nvPr/>
        </p:nvSpPr>
        <p:spPr>
          <a:xfrm>
            <a:off x="4767175" y="2245175"/>
            <a:ext cx="3947700" cy="193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TR" sz="1900" b="1" u="sng" dirty="0">
                <a:solidFill>
                  <a:srgbClr val="741B47"/>
                </a:solidFill>
                <a:latin typeface="Barlow"/>
                <a:ea typeface="Barlow"/>
                <a:cs typeface="Barlow"/>
                <a:sym typeface="Barlow"/>
              </a:rPr>
              <a:t>1956 Nobel Prize in </a:t>
            </a:r>
            <a:r>
              <a:rPr lang="tr-TR" sz="1900" b="1" u="sng" dirty="0" err="1">
                <a:solidFill>
                  <a:srgbClr val="741B47"/>
                </a:solidFill>
                <a:latin typeface="Barlow"/>
                <a:ea typeface="Barlow"/>
                <a:cs typeface="Barlow"/>
                <a:sym typeface="Barlow"/>
              </a:rPr>
              <a:t>Physics</a:t>
            </a:r>
            <a:endParaRPr sz="1900" b="1" u="sng" dirty="0">
              <a:solidFill>
                <a:srgbClr val="741B47"/>
              </a:solidFill>
              <a:latin typeface="Barlow"/>
              <a:ea typeface="Barlow"/>
              <a:cs typeface="Barlow"/>
              <a:sym typeface="Barlow"/>
            </a:endParaRPr>
          </a:p>
          <a:p>
            <a:pPr marL="457200" lvl="0" indent="-349250" algn="l" rtl="0">
              <a:spcBef>
                <a:spcPts val="0"/>
              </a:spcBef>
              <a:spcAft>
                <a:spcPts val="0"/>
              </a:spcAft>
              <a:buClr>
                <a:srgbClr val="741B47"/>
              </a:buClr>
              <a:buSzPts val="1900"/>
              <a:buFont typeface="Barlow Light"/>
              <a:buChar char="●"/>
            </a:pPr>
            <a:r>
              <a:rPr lang="tr-TR" sz="1900" dirty="0">
                <a:solidFill>
                  <a:srgbClr val="741B47"/>
                </a:solidFill>
                <a:latin typeface="Barlow Light"/>
                <a:ea typeface="Barlow Light"/>
                <a:cs typeface="Barlow Light"/>
                <a:sym typeface="Barlow Light"/>
              </a:rPr>
              <a:t>Semi-</a:t>
            </a:r>
            <a:r>
              <a:rPr lang="tr-TR" sz="1900" dirty="0" err="1">
                <a:solidFill>
                  <a:srgbClr val="741B47"/>
                </a:solidFill>
                <a:latin typeface="Barlow Light"/>
                <a:ea typeface="Barlow Light"/>
                <a:cs typeface="Barlow Light"/>
                <a:sym typeface="Barlow Light"/>
              </a:rPr>
              <a:t>conductor</a:t>
            </a:r>
            <a:endParaRPr sz="1900" dirty="0">
              <a:solidFill>
                <a:srgbClr val="741B47"/>
              </a:solidFill>
              <a:latin typeface="Barlow Light"/>
              <a:ea typeface="Barlow Light"/>
              <a:cs typeface="Barlow Light"/>
              <a:sym typeface="Barlow Light"/>
            </a:endParaRPr>
          </a:p>
          <a:p>
            <a:pPr marL="457200" lvl="0" indent="-349250" algn="l" rtl="0">
              <a:spcBef>
                <a:spcPts val="0"/>
              </a:spcBef>
              <a:spcAft>
                <a:spcPts val="0"/>
              </a:spcAft>
              <a:buClr>
                <a:srgbClr val="741B47"/>
              </a:buClr>
              <a:buSzPts val="1900"/>
              <a:buFont typeface="Barlow Light"/>
              <a:buChar char="●"/>
            </a:pPr>
            <a:r>
              <a:rPr lang="tr-TR" sz="1900" dirty="0" err="1">
                <a:solidFill>
                  <a:srgbClr val="741B47"/>
                </a:solidFill>
                <a:latin typeface="Barlow Light"/>
                <a:ea typeface="Barlow Light"/>
                <a:cs typeface="Barlow Light"/>
                <a:sym typeface="Barlow Light"/>
              </a:rPr>
              <a:t>Cheap</a:t>
            </a:r>
            <a:endParaRPr sz="1900" dirty="0">
              <a:solidFill>
                <a:srgbClr val="741B47"/>
              </a:solidFill>
              <a:latin typeface="Barlow Light"/>
              <a:ea typeface="Barlow Light"/>
              <a:cs typeface="Barlow Light"/>
              <a:sym typeface="Barlow Light"/>
            </a:endParaRPr>
          </a:p>
          <a:p>
            <a:pPr marL="457200" lvl="0" indent="-349250" algn="l" rtl="0">
              <a:spcBef>
                <a:spcPts val="0"/>
              </a:spcBef>
              <a:spcAft>
                <a:spcPts val="0"/>
              </a:spcAft>
              <a:buClr>
                <a:srgbClr val="741B47"/>
              </a:buClr>
              <a:buSzPts val="1900"/>
              <a:buFont typeface="Barlow Light"/>
              <a:buChar char="●"/>
            </a:pPr>
            <a:r>
              <a:rPr lang="tr-TR" sz="1900" dirty="0">
                <a:solidFill>
                  <a:srgbClr val="741B47"/>
                </a:solidFill>
                <a:latin typeface="Barlow Light"/>
                <a:ea typeface="Barlow Light"/>
                <a:cs typeface="Barlow Light"/>
                <a:sym typeface="Barlow Light"/>
              </a:rPr>
              <a:t>Small</a:t>
            </a:r>
            <a:endParaRPr sz="1900" dirty="0">
              <a:solidFill>
                <a:srgbClr val="741B47"/>
              </a:solidFill>
              <a:latin typeface="Barlow Light"/>
              <a:ea typeface="Barlow Light"/>
              <a:cs typeface="Barlow Light"/>
              <a:sym typeface="Barlow Light"/>
            </a:endParaRPr>
          </a:p>
          <a:p>
            <a:pPr marL="457200" lvl="0" indent="-349250" algn="l" rtl="0">
              <a:spcBef>
                <a:spcPts val="0"/>
              </a:spcBef>
              <a:spcAft>
                <a:spcPts val="0"/>
              </a:spcAft>
              <a:buClr>
                <a:srgbClr val="741B47"/>
              </a:buClr>
              <a:buSzPts val="1900"/>
              <a:buFont typeface="Barlow Light"/>
              <a:buChar char="●"/>
            </a:pPr>
            <a:r>
              <a:rPr lang="tr-TR" sz="1900" dirty="0" err="1">
                <a:solidFill>
                  <a:srgbClr val="741B47"/>
                </a:solidFill>
                <a:latin typeface="Barlow Light"/>
                <a:ea typeface="Barlow Light"/>
                <a:cs typeface="Barlow Light"/>
                <a:sym typeface="Barlow Light"/>
              </a:rPr>
              <a:t>Very</a:t>
            </a:r>
            <a:r>
              <a:rPr lang="tr-TR" sz="1900" dirty="0">
                <a:solidFill>
                  <a:srgbClr val="741B47"/>
                </a:solidFill>
                <a:latin typeface="Barlow Light"/>
                <a:ea typeface="Barlow Light"/>
                <a:cs typeface="Barlow Light"/>
                <a:sym typeface="Barlow Light"/>
              </a:rPr>
              <a:t> </a:t>
            </a:r>
            <a:r>
              <a:rPr lang="tr-TR" sz="1900" dirty="0" err="1">
                <a:solidFill>
                  <a:srgbClr val="741B47"/>
                </a:solidFill>
                <a:latin typeface="Barlow Light"/>
                <a:ea typeface="Barlow Light"/>
                <a:cs typeface="Barlow Light"/>
                <a:sym typeface="Barlow Light"/>
              </a:rPr>
              <a:t>low</a:t>
            </a:r>
            <a:r>
              <a:rPr lang="tr-TR" sz="1900" dirty="0">
                <a:solidFill>
                  <a:srgbClr val="741B47"/>
                </a:solidFill>
                <a:latin typeface="Barlow Light"/>
                <a:ea typeface="Barlow Light"/>
                <a:cs typeface="Barlow Light"/>
                <a:sym typeface="Barlow Light"/>
              </a:rPr>
              <a:t> </a:t>
            </a:r>
            <a:r>
              <a:rPr lang="tr-TR" sz="1900" dirty="0" err="1">
                <a:solidFill>
                  <a:srgbClr val="741B47"/>
                </a:solidFill>
                <a:latin typeface="Barlow Light"/>
                <a:ea typeface="Barlow Light"/>
                <a:cs typeface="Barlow Light"/>
                <a:sym typeface="Barlow Light"/>
              </a:rPr>
              <a:t>sensitivity</a:t>
            </a:r>
            <a:endParaRPr sz="1900" dirty="0">
              <a:solidFill>
                <a:srgbClr val="741B47"/>
              </a:solidFill>
              <a:latin typeface="Barlow Light"/>
              <a:ea typeface="Barlow Light"/>
              <a:cs typeface="Barlow Light"/>
              <a:sym typeface="Barlow Light"/>
            </a:endParaRPr>
          </a:p>
          <a:p>
            <a:pPr marL="457200" lvl="0" indent="-349250" algn="l" rtl="0">
              <a:spcBef>
                <a:spcPts val="0"/>
              </a:spcBef>
              <a:spcAft>
                <a:spcPts val="0"/>
              </a:spcAft>
              <a:buClr>
                <a:srgbClr val="741B47"/>
              </a:buClr>
              <a:buSzPts val="1900"/>
              <a:buFont typeface="Barlow Light"/>
              <a:buChar char="●"/>
            </a:pPr>
            <a:r>
              <a:rPr lang="tr-TR" sz="1900" dirty="0" err="1">
                <a:solidFill>
                  <a:srgbClr val="741B47"/>
                </a:solidFill>
                <a:latin typeface="Barlow Light"/>
                <a:ea typeface="Barlow Light"/>
                <a:cs typeface="Barlow Light"/>
                <a:sym typeface="Barlow Light"/>
              </a:rPr>
              <a:t>Very</a:t>
            </a:r>
            <a:r>
              <a:rPr lang="tr-TR" sz="1900" dirty="0">
                <a:solidFill>
                  <a:srgbClr val="741B47"/>
                </a:solidFill>
                <a:latin typeface="Barlow Light"/>
                <a:ea typeface="Barlow Light"/>
                <a:cs typeface="Barlow Light"/>
                <a:sym typeface="Barlow Light"/>
              </a:rPr>
              <a:t> </a:t>
            </a:r>
            <a:r>
              <a:rPr lang="tr-TR" sz="1900" dirty="0" err="1">
                <a:solidFill>
                  <a:srgbClr val="741B47"/>
                </a:solidFill>
                <a:latin typeface="Barlow Light"/>
                <a:ea typeface="Barlow Light"/>
                <a:cs typeface="Barlow Light"/>
                <a:sym typeface="Barlow Light"/>
              </a:rPr>
              <a:t>low</a:t>
            </a:r>
            <a:r>
              <a:rPr lang="tr-TR" sz="1900" dirty="0">
                <a:solidFill>
                  <a:srgbClr val="741B47"/>
                </a:solidFill>
                <a:latin typeface="Barlow Light"/>
                <a:ea typeface="Barlow Light"/>
                <a:cs typeface="Barlow Light"/>
                <a:sym typeface="Barlow Light"/>
              </a:rPr>
              <a:t> </a:t>
            </a:r>
            <a:r>
              <a:rPr lang="tr-TR" sz="1900" dirty="0" err="1">
                <a:solidFill>
                  <a:srgbClr val="741B47"/>
                </a:solidFill>
                <a:latin typeface="Barlow Light"/>
                <a:ea typeface="Barlow Light"/>
                <a:cs typeface="Barlow Light"/>
                <a:sym typeface="Barlow Light"/>
              </a:rPr>
              <a:t>energy</a:t>
            </a:r>
            <a:r>
              <a:rPr lang="tr-TR" sz="1900" dirty="0">
                <a:solidFill>
                  <a:srgbClr val="741B47"/>
                </a:solidFill>
                <a:latin typeface="Barlow Light"/>
                <a:ea typeface="Barlow Light"/>
                <a:cs typeface="Barlow Light"/>
                <a:sym typeface="Barlow Light"/>
              </a:rPr>
              <a:t> </a:t>
            </a:r>
            <a:r>
              <a:rPr lang="tr-TR" sz="1900" dirty="0" err="1">
                <a:solidFill>
                  <a:srgbClr val="741B47"/>
                </a:solidFill>
                <a:latin typeface="Barlow Light"/>
                <a:ea typeface="Barlow Light"/>
                <a:cs typeface="Barlow Light"/>
                <a:sym typeface="Barlow Light"/>
              </a:rPr>
              <a:t>consumption</a:t>
            </a:r>
            <a:endParaRPr sz="1900" dirty="0">
              <a:solidFill>
                <a:srgbClr val="741B47"/>
              </a:solidFill>
              <a:latin typeface="Barlow Light"/>
              <a:ea typeface="Barlow Light"/>
              <a:cs typeface="Barlow Light"/>
              <a:sym typeface="Barlow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38"/>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18</a:t>
            </a:fld>
            <a:endParaRPr/>
          </a:p>
        </p:txBody>
      </p:sp>
      <p:sp>
        <p:nvSpPr>
          <p:cNvPr id="516" name="Google Shape;516;p38"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38"/>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
        <p:nvSpPr>
          <p:cNvPr id="518" name="Google Shape;518;p38"/>
          <p:cNvSpPr txBox="1"/>
          <p:nvPr/>
        </p:nvSpPr>
        <p:spPr>
          <a:xfrm>
            <a:off x="5084275" y="1549825"/>
            <a:ext cx="3259800" cy="8286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tr-TR" sz="1800" b="1" dirty="0">
                <a:solidFill>
                  <a:srgbClr val="741B47"/>
                </a:solidFill>
                <a:highlight>
                  <a:srgbClr val="FFFFFF"/>
                </a:highlight>
              </a:rPr>
              <a:t>Central </a:t>
            </a:r>
            <a:r>
              <a:rPr lang="tr-TR" sz="1800" b="1" dirty="0" err="1">
                <a:solidFill>
                  <a:srgbClr val="741B47"/>
                </a:solidFill>
                <a:highlight>
                  <a:srgbClr val="FFFFFF"/>
                </a:highlight>
              </a:rPr>
              <a:t>Processing</a:t>
            </a:r>
            <a:r>
              <a:rPr lang="tr-TR" sz="1800" b="1" dirty="0">
                <a:solidFill>
                  <a:srgbClr val="741B47"/>
                </a:solidFill>
                <a:highlight>
                  <a:srgbClr val="FFFFFF"/>
                </a:highlight>
              </a:rPr>
              <a:t> </a:t>
            </a:r>
            <a:r>
              <a:rPr lang="tr-TR" sz="1800" b="1" dirty="0" err="1">
                <a:solidFill>
                  <a:srgbClr val="741B47"/>
                </a:solidFill>
                <a:highlight>
                  <a:srgbClr val="FFFFFF"/>
                </a:highlight>
              </a:rPr>
              <a:t>Unit</a:t>
            </a:r>
            <a:endParaRPr sz="1800" b="1" dirty="0">
              <a:solidFill>
                <a:srgbClr val="741B47"/>
              </a:solidFill>
              <a:highlight>
                <a:srgbClr val="FFFFFF"/>
              </a:highlight>
            </a:endParaRPr>
          </a:p>
          <a:p>
            <a:pPr marL="0" lvl="0" indent="0" algn="l" rtl="0">
              <a:spcBef>
                <a:spcPts val="0"/>
              </a:spcBef>
              <a:spcAft>
                <a:spcPts val="0"/>
              </a:spcAft>
              <a:buNone/>
            </a:pPr>
            <a:r>
              <a:rPr lang="tr-TR" sz="1800" b="1" dirty="0">
                <a:solidFill>
                  <a:srgbClr val="741B47"/>
                </a:solidFill>
                <a:highlight>
                  <a:srgbClr val="FFFFFF"/>
                </a:highlight>
              </a:rPr>
              <a:t>(Brain of </a:t>
            </a:r>
            <a:r>
              <a:rPr lang="tr-TR" sz="1800" b="1" dirty="0" err="1">
                <a:solidFill>
                  <a:srgbClr val="741B47"/>
                </a:solidFill>
                <a:highlight>
                  <a:srgbClr val="FFFFFF"/>
                </a:highlight>
              </a:rPr>
              <a:t>the</a:t>
            </a:r>
            <a:r>
              <a:rPr lang="tr-TR" sz="1800" b="1" dirty="0">
                <a:solidFill>
                  <a:srgbClr val="741B47"/>
                </a:solidFill>
                <a:highlight>
                  <a:srgbClr val="FFFFFF"/>
                </a:highlight>
              </a:rPr>
              <a:t> </a:t>
            </a:r>
            <a:r>
              <a:rPr lang="tr-TR" sz="1800" b="1" dirty="0" err="1">
                <a:solidFill>
                  <a:srgbClr val="741B47"/>
                </a:solidFill>
                <a:highlight>
                  <a:srgbClr val="FFFFFF"/>
                </a:highlight>
              </a:rPr>
              <a:t>Computer</a:t>
            </a:r>
            <a:r>
              <a:rPr lang="tr-TR" sz="1800" b="1" dirty="0">
                <a:solidFill>
                  <a:srgbClr val="741B47"/>
                </a:solidFill>
                <a:highlight>
                  <a:srgbClr val="FFFFFF"/>
                </a:highlight>
              </a:rPr>
              <a:t>)</a:t>
            </a:r>
            <a:endParaRPr sz="1800" b="1" dirty="0">
              <a:solidFill>
                <a:srgbClr val="741B47"/>
              </a:solidFill>
              <a:highlight>
                <a:srgbClr val="FFFFFF"/>
              </a:highlight>
            </a:endParaRPr>
          </a:p>
        </p:txBody>
      </p:sp>
      <p:sp>
        <p:nvSpPr>
          <p:cNvPr id="519" name="Google Shape;519;p38"/>
          <p:cNvSpPr txBox="1"/>
          <p:nvPr/>
        </p:nvSpPr>
        <p:spPr>
          <a:xfrm>
            <a:off x="5089375" y="2618125"/>
            <a:ext cx="3259800" cy="8286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tr-TR" sz="1800" b="1">
                <a:solidFill>
                  <a:srgbClr val="741B47"/>
                </a:solidFill>
                <a:highlight>
                  <a:srgbClr val="FFFFFF"/>
                </a:highlight>
              </a:rPr>
              <a:t>4.6 GHz = 4.6 Billion cycles </a:t>
            </a:r>
            <a:endParaRPr sz="1800" b="1">
              <a:solidFill>
                <a:srgbClr val="741B47"/>
              </a:solidFill>
              <a:highlight>
                <a:srgbClr val="FFFFFF"/>
              </a:highlight>
            </a:endParaRPr>
          </a:p>
          <a:p>
            <a:pPr marL="0" lvl="0" indent="0" algn="l" rtl="0">
              <a:spcBef>
                <a:spcPts val="0"/>
              </a:spcBef>
              <a:spcAft>
                <a:spcPts val="0"/>
              </a:spcAft>
              <a:buNone/>
            </a:pPr>
            <a:r>
              <a:rPr lang="tr-TR" sz="1800" b="1">
                <a:solidFill>
                  <a:srgbClr val="741B47"/>
                </a:solidFill>
                <a:highlight>
                  <a:srgbClr val="FFFFFF"/>
                </a:highlight>
              </a:rPr>
              <a:t>                       per second</a:t>
            </a:r>
            <a:endParaRPr sz="1800" b="1">
              <a:solidFill>
                <a:srgbClr val="741B47"/>
              </a:solidFill>
              <a:highlight>
                <a:srgbClr val="FFFFFF"/>
              </a:highlight>
            </a:endParaRPr>
          </a:p>
        </p:txBody>
      </p:sp>
      <p:pic>
        <p:nvPicPr>
          <p:cNvPr id="520" name="Google Shape;520;p38"/>
          <p:cNvPicPr preferRelativeResize="0"/>
          <p:nvPr/>
        </p:nvPicPr>
        <p:blipFill>
          <a:blip r:embed="rId3">
            <a:alphaModFix/>
          </a:blip>
          <a:stretch>
            <a:fillRect/>
          </a:stretch>
        </p:blipFill>
        <p:spPr>
          <a:xfrm>
            <a:off x="431800" y="1263326"/>
            <a:ext cx="4425700" cy="28460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39"/>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19</a:t>
            </a:fld>
            <a:endParaRPr/>
          </a:p>
        </p:txBody>
      </p:sp>
      <p:sp>
        <p:nvSpPr>
          <p:cNvPr id="526" name="Google Shape;526;p39"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39"/>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pic>
        <p:nvPicPr>
          <p:cNvPr id="528" name="Google Shape;528;p39"/>
          <p:cNvPicPr preferRelativeResize="0"/>
          <p:nvPr/>
        </p:nvPicPr>
        <p:blipFill>
          <a:blip r:embed="rId3">
            <a:alphaModFix/>
          </a:blip>
          <a:stretch>
            <a:fillRect/>
          </a:stretch>
        </p:blipFill>
        <p:spPr>
          <a:xfrm>
            <a:off x="6072127" y="1570350"/>
            <a:ext cx="2724200" cy="1777300"/>
          </a:xfrm>
          <a:prstGeom prst="rect">
            <a:avLst/>
          </a:prstGeom>
          <a:noFill/>
          <a:ln>
            <a:noFill/>
          </a:ln>
        </p:spPr>
      </p:pic>
      <p:graphicFrame>
        <p:nvGraphicFramePr>
          <p:cNvPr id="529" name="Google Shape;529;p39"/>
          <p:cNvGraphicFramePr/>
          <p:nvPr/>
        </p:nvGraphicFramePr>
        <p:xfrm>
          <a:off x="169900" y="1318075"/>
          <a:ext cx="5627475" cy="2697315"/>
        </p:xfrm>
        <a:graphic>
          <a:graphicData uri="http://schemas.openxmlformats.org/drawingml/2006/table">
            <a:tbl>
              <a:tblPr>
                <a:noFill/>
                <a:tableStyleId>{72B87324-BA72-4F77-84B5-1A5DF61F7345}</a:tableStyleId>
              </a:tblPr>
              <a:tblGrid>
                <a:gridCol w="801475">
                  <a:extLst>
                    <a:ext uri="{9D8B030D-6E8A-4147-A177-3AD203B41FA5}">
                      <a16:colId xmlns:a16="http://schemas.microsoft.com/office/drawing/2014/main" val="20000"/>
                    </a:ext>
                  </a:extLst>
                </a:gridCol>
                <a:gridCol w="2466725">
                  <a:extLst>
                    <a:ext uri="{9D8B030D-6E8A-4147-A177-3AD203B41FA5}">
                      <a16:colId xmlns:a16="http://schemas.microsoft.com/office/drawing/2014/main" val="20001"/>
                    </a:ext>
                  </a:extLst>
                </a:gridCol>
                <a:gridCol w="2359275">
                  <a:extLst>
                    <a:ext uri="{9D8B030D-6E8A-4147-A177-3AD203B41FA5}">
                      <a16:colId xmlns:a16="http://schemas.microsoft.com/office/drawing/2014/main" val="20002"/>
                    </a:ext>
                  </a:extLst>
                </a:gridCol>
              </a:tblGrid>
              <a:tr h="609575">
                <a:tc>
                  <a:txBody>
                    <a:bodyPr/>
                    <a:lstStyle/>
                    <a:p>
                      <a:pPr marL="0" lvl="0" indent="0" algn="ctr" rtl="0">
                        <a:spcBef>
                          <a:spcPts val="0"/>
                        </a:spcBef>
                        <a:spcAft>
                          <a:spcPts val="0"/>
                        </a:spcAft>
                        <a:buNone/>
                      </a:pPr>
                      <a:r>
                        <a:rPr lang="tr-TR" sz="1500" b="1">
                          <a:solidFill>
                            <a:srgbClr val="9900FF"/>
                          </a:solidFill>
                        </a:rPr>
                        <a:t>DATE</a:t>
                      </a:r>
                      <a:endParaRPr sz="1500" b="1">
                        <a:solidFill>
                          <a:srgbClr val="9900FF"/>
                        </a:solidFill>
                      </a:endParaRPr>
                    </a:p>
                  </a:txBody>
                  <a:tcPr marL="91425" marR="91425" marT="91425" marB="91425"/>
                </a:tc>
                <a:tc>
                  <a:txBody>
                    <a:bodyPr/>
                    <a:lstStyle/>
                    <a:p>
                      <a:pPr marL="0" lvl="0" indent="0" algn="l" rtl="0">
                        <a:spcBef>
                          <a:spcPts val="0"/>
                        </a:spcBef>
                        <a:spcAft>
                          <a:spcPts val="0"/>
                        </a:spcAft>
                        <a:buNone/>
                      </a:pPr>
                      <a:r>
                        <a:rPr lang="tr-TR" sz="1500" b="1">
                          <a:solidFill>
                            <a:srgbClr val="9900FF"/>
                          </a:solidFill>
                        </a:rPr>
                        <a:t>CPU</a:t>
                      </a:r>
                      <a:endParaRPr sz="1500" b="1">
                        <a:solidFill>
                          <a:srgbClr val="9900FF"/>
                        </a:solidFill>
                      </a:endParaRPr>
                    </a:p>
                  </a:txBody>
                  <a:tcPr marL="91425" marR="91425" marT="91425" marB="91425"/>
                </a:tc>
                <a:tc>
                  <a:txBody>
                    <a:bodyPr/>
                    <a:lstStyle/>
                    <a:p>
                      <a:pPr marL="0" lvl="0" indent="0" algn="ctr" rtl="0">
                        <a:spcBef>
                          <a:spcPts val="0"/>
                        </a:spcBef>
                        <a:spcAft>
                          <a:spcPts val="0"/>
                        </a:spcAft>
                        <a:buNone/>
                      </a:pPr>
                      <a:r>
                        <a:rPr lang="tr-TR" sz="1500" b="1">
                          <a:solidFill>
                            <a:srgbClr val="9900FF"/>
                          </a:solidFill>
                        </a:rPr>
                        <a:t>Number of transistors</a:t>
                      </a:r>
                      <a:endParaRPr sz="1500" b="1">
                        <a:solidFill>
                          <a:srgbClr val="9900FF"/>
                        </a:solidFill>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tr-TR" b="1">
                          <a:solidFill>
                            <a:srgbClr val="9900FF"/>
                          </a:solidFill>
                        </a:rPr>
                        <a:t>1972</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a:solidFill>
                            <a:srgbClr val="9900FF"/>
                          </a:solidFill>
                          <a:uFill>
                            <a:noFill/>
                          </a:uFill>
                          <a:hlinkClick r:id="rId4">
                            <a:extLst>
                              <a:ext uri="{A12FA001-AC4F-418D-AE19-62706E023703}">
                                <ahyp:hlinkClr xmlns:ahyp="http://schemas.microsoft.com/office/drawing/2018/hyperlinkcolor" val="tx"/>
                              </a:ext>
                            </a:extLst>
                          </a:hlinkClick>
                        </a:rPr>
                        <a:t>Intel 8008</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a:solidFill>
                            <a:srgbClr val="9900FF"/>
                          </a:solidFill>
                        </a:rPr>
                        <a:t>3,500</a:t>
                      </a:r>
                      <a:endParaRPr b="1">
                        <a:solidFill>
                          <a:srgbClr val="9900FF"/>
                        </a:solidFill>
                      </a:endParaRPr>
                    </a:p>
                  </a:txBody>
                  <a:tcPr marL="91425" marR="91425" marT="91425" marB="91425"/>
                </a:tc>
                <a:extLst>
                  <a:ext uri="{0D108BD9-81ED-4DB2-BD59-A6C34878D82A}">
                    <a16:rowId xmlns:a16="http://schemas.microsoft.com/office/drawing/2014/main" val="10001"/>
                  </a:ext>
                </a:extLst>
              </a:tr>
              <a:tr h="396200">
                <a:tc>
                  <a:txBody>
                    <a:bodyPr/>
                    <a:lstStyle/>
                    <a:p>
                      <a:pPr marL="0" lvl="0" indent="0" algn="l" rtl="0">
                        <a:spcBef>
                          <a:spcPts val="0"/>
                        </a:spcBef>
                        <a:spcAft>
                          <a:spcPts val="0"/>
                        </a:spcAft>
                        <a:buNone/>
                      </a:pPr>
                      <a:r>
                        <a:rPr lang="tr-TR" b="1">
                          <a:solidFill>
                            <a:srgbClr val="9900FF"/>
                          </a:solidFill>
                        </a:rPr>
                        <a:t>1982</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a:solidFill>
                            <a:srgbClr val="9900FF"/>
                          </a:solidFill>
                        </a:rPr>
                        <a:t>Intel 80286</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a:solidFill>
                            <a:srgbClr val="9900FF"/>
                          </a:solidFill>
                        </a:rPr>
                        <a:t>134,000</a:t>
                      </a:r>
                      <a:endParaRPr b="1">
                        <a:solidFill>
                          <a:srgbClr val="9900FF"/>
                        </a:solidFill>
                      </a:endParaRPr>
                    </a:p>
                  </a:txBody>
                  <a:tcPr marL="91425" marR="91425" marT="91425" marB="91425"/>
                </a:tc>
                <a:extLst>
                  <a:ext uri="{0D108BD9-81ED-4DB2-BD59-A6C34878D82A}">
                    <a16:rowId xmlns:a16="http://schemas.microsoft.com/office/drawing/2014/main" val="10002"/>
                  </a:ext>
                </a:extLst>
              </a:tr>
              <a:tr h="396200">
                <a:tc>
                  <a:txBody>
                    <a:bodyPr/>
                    <a:lstStyle/>
                    <a:p>
                      <a:pPr marL="0" lvl="0" indent="0" algn="l" rtl="0">
                        <a:spcBef>
                          <a:spcPts val="0"/>
                        </a:spcBef>
                        <a:spcAft>
                          <a:spcPts val="0"/>
                        </a:spcAft>
                        <a:buNone/>
                      </a:pPr>
                      <a:r>
                        <a:rPr lang="tr-TR" b="1">
                          <a:solidFill>
                            <a:srgbClr val="9900FF"/>
                          </a:solidFill>
                        </a:rPr>
                        <a:t>1993</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a:solidFill>
                            <a:srgbClr val="9900FF"/>
                          </a:solidFill>
                        </a:rPr>
                        <a:t>Pentium</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a:solidFill>
                            <a:srgbClr val="9900FF"/>
                          </a:solidFill>
                        </a:rPr>
                        <a:t>3,100,000</a:t>
                      </a:r>
                      <a:endParaRPr b="1">
                        <a:solidFill>
                          <a:srgbClr val="9900FF"/>
                        </a:solidFill>
                      </a:endParaRPr>
                    </a:p>
                  </a:txBody>
                  <a:tcPr marL="91425" marR="91425" marT="91425" marB="91425"/>
                </a:tc>
                <a:extLst>
                  <a:ext uri="{0D108BD9-81ED-4DB2-BD59-A6C34878D82A}">
                    <a16:rowId xmlns:a16="http://schemas.microsoft.com/office/drawing/2014/main" val="10003"/>
                  </a:ext>
                </a:extLst>
              </a:tr>
              <a:tr h="396200">
                <a:tc>
                  <a:txBody>
                    <a:bodyPr/>
                    <a:lstStyle/>
                    <a:p>
                      <a:pPr marL="0" marR="0" lvl="0" indent="0" algn="l" rtl="0">
                        <a:lnSpc>
                          <a:spcPct val="100000"/>
                        </a:lnSpc>
                        <a:spcBef>
                          <a:spcPts val="0"/>
                        </a:spcBef>
                        <a:spcAft>
                          <a:spcPts val="0"/>
                        </a:spcAft>
                        <a:buNone/>
                      </a:pPr>
                      <a:r>
                        <a:rPr lang="tr-TR" b="1">
                          <a:solidFill>
                            <a:srgbClr val="9900FF"/>
                          </a:solidFill>
                        </a:rPr>
                        <a:t>2000</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a:solidFill>
                            <a:srgbClr val="9900FF"/>
                          </a:solidFill>
                        </a:rPr>
                        <a:t>Pentium 4</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a:solidFill>
                            <a:srgbClr val="9900FF"/>
                          </a:solidFill>
                        </a:rPr>
                        <a:t>42,000,000</a:t>
                      </a:r>
                      <a:endParaRPr b="1">
                        <a:solidFill>
                          <a:srgbClr val="9900FF"/>
                        </a:solidFill>
                      </a:endParaRPr>
                    </a:p>
                  </a:txBody>
                  <a:tcPr marL="91425" marR="91425" marT="91425" marB="91425"/>
                </a:tc>
                <a:extLst>
                  <a:ext uri="{0D108BD9-81ED-4DB2-BD59-A6C34878D82A}">
                    <a16:rowId xmlns:a16="http://schemas.microsoft.com/office/drawing/2014/main" val="10004"/>
                  </a:ext>
                </a:extLst>
              </a:tr>
              <a:tr h="502900">
                <a:tc>
                  <a:txBody>
                    <a:bodyPr/>
                    <a:lstStyle/>
                    <a:p>
                      <a:pPr marL="0" lvl="0" indent="0" algn="l" rtl="0">
                        <a:spcBef>
                          <a:spcPts val="0"/>
                        </a:spcBef>
                        <a:spcAft>
                          <a:spcPts val="0"/>
                        </a:spcAft>
                        <a:buNone/>
                      </a:pPr>
                      <a:r>
                        <a:rPr lang="tr-TR" b="1">
                          <a:solidFill>
                            <a:srgbClr val="9900FF"/>
                          </a:solidFill>
                        </a:rPr>
                        <a:t>2012</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a:solidFill>
                            <a:srgbClr val="9900FF"/>
                          </a:solidFill>
                        </a:rPr>
                        <a:t>Quad-Core + GPU Core i7</a:t>
                      </a:r>
                      <a:endParaRPr b="1">
                        <a:solidFill>
                          <a:srgbClr val="9900FF"/>
                        </a:solidFill>
                      </a:endParaRPr>
                    </a:p>
                  </a:txBody>
                  <a:tcPr marL="91425" marR="91425" marT="91425" marB="91425"/>
                </a:tc>
                <a:tc>
                  <a:txBody>
                    <a:bodyPr/>
                    <a:lstStyle/>
                    <a:p>
                      <a:pPr marL="0" marR="0" lvl="0" indent="0" algn="l" rtl="0">
                        <a:lnSpc>
                          <a:spcPct val="100000"/>
                        </a:lnSpc>
                        <a:spcBef>
                          <a:spcPts val="0"/>
                        </a:spcBef>
                        <a:spcAft>
                          <a:spcPts val="0"/>
                        </a:spcAft>
                        <a:buNone/>
                      </a:pPr>
                      <a:r>
                        <a:rPr lang="tr-TR" b="1" dirty="0">
                          <a:solidFill>
                            <a:srgbClr val="9900FF"/>
                          </a:solidFill>
                        </a:rPr>
                        <a:t>1,400,000,000</a:t>
                      </a:r>
                      <a:endParaRPr b="1" dirty="0">
                        <a:solidFill>
                          <a:srgbClr val="9900FF"/>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2"/>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tr-TR" sz="3600" b="0" i="0" u="none" strike="noStrike" cap="none">
                <a:solidFill>
                  <a:schemeClr val="lt1"/>
                </a:solidFill>
                <a:latin typeface="Raleway Medium"/>
                <a:ea typeface="Raleway Medium"/>
                <a:cs typeface="Raleway Medium"/>
                <a:sym typeface="Raleway Medium"/>
              </a:rPr>
              <a:t>1</a:t>
            </a:r>
            <a:endParaRPr sz="3600" b="0" i="0" u="none" strike="noStrike" cap="none">
              <a:solidFill>
                <a:schemeClr val="lt1"/>
              </a:solidFill>
              <a:latin typeface="Raleway Medium"/>
              <a:ea typeface="Raleway Medium"/>
              <a:cs typeface="Raleway Medium"/>
              <a:sym typeface="Raleway Medium"/>
            </a:endParaRPr>
          </a:p>
        </p:txBody>
      </p:sp>
      <p:sp>
        <p:nvSpPr>
          <p:cNvPr id="384" name="Google Shape;384;p22"/>
          <p:cNvSpPr txBox="1">
            <a:spLocks noGrp="1"/>
          </p:cNvSpPr>
          <p:nvPr>
            <p:ph type="ctrTitle"/>
          </p:nvPr>
        </p:nvSpPr>
        <p:spPr>
          <a:xfrm>
            <a:off x="1020750" y="1866900"/>
            <a:ext cx="8075100" cy="1159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dirty="0" err="1">
                <a:solidFill>
                  <a:srgbClr val="71A0CF"/>
                </a:solidFill>
              </a:rPr>
              <a:t>Were</a:t>
            </a:r>
            <a:r>
              <a:rPr lang="tr-TR" dirty="0">
                <a:solidFill>
                  <a:srgbClr val="71A0CF"/>
                </a:solidFill>
              </a:rPr>
              <a:t> </a:t>
            </a:r>
            <a:r>
              <a:rPr lang="tr-TR" dirty="0" err="1">
                <a:solidFill>
                  <a:srgbClr val="71A0CF"/>
                </a:solidFill>
              </a:rPr>
              <a:t>you</a:t>
            </a:r>
            <a:r>
              <a:rPr lang="tr-TR" dirty="0">
                <a:solidFill>
                  <a:srgbClr val="71A0CF"/>
                </a:solidFill>
              </a:rPr>
              <a:t> </a:t>
            </a:r>
            <a:r>
              <a:rPr lang="tr-TR" dirty="0" err="1">
                <a:solidFill>
                  <a:srgbClr val="71A0CF"/>
                </a:solidFill>
              </a:rPr>
              <a:t>able</a:t>
            </a:r>
            <a:r>
              <a:rPr lang="tr-TR" dirty="0">
                <a:solidFill>
                  <a:srgbClr val="71A0CF"/>
                </a:solidFill>
              </a:rPr>
              <a:t> </a:t>
            </a:r>
            <a:r>
              <a:rPr lang="tr-TR" dirty="0" err="1">
                <a:solidFill>
                  <a:srgbClr val="71A0CF"/>
                </a:solidFill>
              </a:rPr>
              <a:t>to</a:t>
            </a:r>
            <a:r>
              <a:rPr lang="tr-TR" dirty="0">
                <a:solidFill>
                  <a:srgbClr val="71A0CF"/>
                </a:solidFill>
              </a:rPr>
              <a:t> </a:t>
            </a:r>
            <a:r>
              <a:rPr lang="tr-TR" dirty="0" err="1">
                <a:solidFill>
                  <a:srgbClr val="71A0CF"/>
                </a:solidFill>
              </a:rPr>
              <a:t>finish</a:t>
            </a:r>
            <a:r>
              <a:rPr lang="tr-TR" dirty="0">
                <a:solidFill>
                  <a:srgbClr val="71A0CF"/>
                </a:solidFill>
              </a:rPr>
              <a:t> </a:t>
            </a:r>
            <a:r>
              <a:rPr lang="tr-TR" dirty="0" err="1">
                <a:solidFill>
                  <a:srgbClr val="71A0CF"/>
                </a:solidFill>
              </a:rPr>
              <a:t>pre-class</a:t>
            </a:r>
            <a:r>
              <a:rPr lang="tr-TR" dirty="0">
                <a:solidFill>
                  <a:srgbClr val="71A0CF"/>
                </a:solidFill>
              </a:rPr>
              <a:t> </a:t>
            </a:r>
            <a:r>
              <a:rPr lang="tr-TR" dirty="0" err="1">
                <a:solidFill>
                  <a:srgbClr val="71A0CF"/>
                </a:solidFill>
              </a:rPr>
              <a:t>material</a:t>
            </a:r>
            <a:r>
              <a:rPr lang="tr-TR" dirty="0">
                <a:solidFill>
                  <a:srgbClr val="71A0CF"/>
                </a:solidFill>
              </a:rPr>
              <a:t>? </a:t>
            </a:r>
            <a:endParaRPr sz="3600" dirty="0">
              <a:solidFill>
                <a:srgbClr val="741B47"/>
              </a:solidFill>
              <a:latin typeface="Raleway Medium"/>
              <a:ea typeface="Raleway Medium"/>
              <a:cs typeface="Raleway Medium"/>
              <a:sym typeface="Raleway Medium"/>
            </a:endParaRPr>
          </a:p>
        </p:txBody>
      </p:sp>
      <p:pic>
        <p:nvPicPr>
          <p:cNvPr id="385" name="Google Shape;385;p22">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386" name="Google Shape;386;p22">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txBox="1">
            <a:spLocks noGrp="1"/>
          </p:cNvSpPr>
          <p:nvPr>
            <p:ph type="title" idx="4294967295"/>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Introduction</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pic>
        <p:nvPicPr>
          <p:cNvPr id="534" name="Google Shape;534;p40"/>
          <p:cNvPicPr preferRelativeResize="0"/>
          <p:nvPr/>
        </p:nvPicPr>
        <p:blipFill>
          <a:blip r:embed="rId3">
            <a:alphaModFix/>
          </a:blip>
          <a:stretch>
            <a:fillRect/>
          </a:stretch>
        </p:blipFill>
        <p:spPr>
          <a:xfrm>
            <a:off x="3952350" y="810425"/>
            <a:ext cx="4686200" cy="4241450"/>
          </a:xfrm>
          <a:prstGeom prst="rect">
            <a:avLst/>
          </a:prstGeom>
          <a:noFill/>
          <a:ln>
            <a:noFill/>
          </a:ln>
        </p:spPr>
      </p:pic>
      <p:sp>
        <p:nvSpPr>
          <p:cNvPr id="535" name="Google Shape;535;p40"/>
          <p:cNvSpPr txBox="1"/>
          <p:nvPr/>
        </p:nvSpPr>
        <p:spPr>
          <a:xfrm>
            <a:off x="1144775" y="2038100"/>
            <a:ext cx="2280900" cy="165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741B47"/>
              </a:solidFill>
              <a:highlight>
                <a:srgbClr val="FFFFFF"/>
              </a:highlight>
            </a:endParaRPr>
          </a:p>
          <a:p>
            <a:pPr marL="457200" marR="0" lvl="0" indent="-342900" algn="l" rtl="0">
              <a:lnSpc>
                <a:spcPct val="100000"/>
              </a:lnSpc>
              <a:spcBef>
                <a:spcPts val="0"/>
              </a:spcBef>
              <a:spcAft>
                <a:spcPts val="0"/>
              </a:spcAft>
              <a:buClr>
                <a:srgbClr val="741B47"/>
              </a:buClr>
              <a:buSzPts val="1800"/>
              <a:buChar char="●"/>
            </a:pPr>
            <a:r>
              <a:rPr lang="tr-TR" sz="1800">
                <a:solidFill>
                  <a:srgbClr val="741B47"/>
                </a:solidFill>
                <a:highlight>
                  <a:srgbClr val="FFFFFF"/>
                </a:highlight>
              </a:rPr>
              <a:t>Temporary</a:t>
            </a:r>
            <a:endParaRPr sz="1800">
              <a:solidFill>
                <a:srgbClr val="741B47"/>
              </a:solidFill>
              <a:highlight>
                <a:srgbClr val="FFFFFF"/>
              </a:highlight>
            </a:endParaRPr>
          </a:p>
          <a:p>
            <a:pPr marL="457200" lvl="0" indent="-342900" algn="l" rtl="0">
              <a:spcBef>
                <a:spcPts val="0"/>
              </a:spcBef>
              <a:spcAft>
                <a:spcPts val="0"/>
              </a:spcAft>
              <a:buClr>
                <a:srgbClr val="741B47"/>
              </a:buClr>
              <a:buSzPts val="1800"/>
              <a:buChar char="●"/>
            </a:pPr>
            <a:r>
              <a:rPr lang="tr-TR" sz="1800">
                <a:solidFill>
                  <a:srgbClr val="741B47"/>
                </a:solidFill>
                <a:highlight>
                  <a:srgbClr val="FFFFFF"/>
                </a:highlight>
              </a:rPr>
              <a:t>Fast</a:t>
            </a:r>
            <a:endParaRPr sz="1800">
              <a:solidFill>
                <a:srgbClr val="741B47"/>
              </a:solidFill>
              <a:highlight>
                <a:srgbClr val="FFFFFF"/>
              </a:highlight>
            </a:endParaRPr>
          </a:p>
          <a:p>
            <a:pPr marL="457200" lvl="0" indent="-342900" algn="l" rtl="0">
              <a:spcBef>
                <a:spcPts val="0"/>
              </a:spcBef>
              <a:spcAft>
                <a:spcPts val="0"/>
              </a:spcAft>
              <a:buClr>
                <a:srgbClr val="741B47"/>
              </a:buClr>
              <a:buSzPts val="1800"/>
              <a:buChar char="●"/>
            </a:pPr>
            <a:r>
              <a:rPr lang="tr-TR" sz="1800">
                <a:solidFill>
                  <a:srgbClr val="741B47"/>
                </a:solidFill>
                <a:highlight>
                  <a:srgbClr val="FFFFFF"/>
                </a:highlight>
              </a:rPr>
              <a:t>Expensive</a:t>
            </a:r>
            <a:endParaRPr sz="1800">
              <a:solidFill>
                <a:srgbClr val="741B47"/>
              </a:solidFill>
              <a:highlight>
                <a:srgbClr val="FFFFFF"/>
              </a:highlight>
            </a:endParaRPr>
          </a:p>
        </p:txBody>
      </p:sp>
      <p:sp>
        <p:nvSpPr>
          <p:cNvPr id="536" name="Google Shape;536;p40"/>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20</a:t>
            </a:fld>
            <a:endParaRPr/>
          </a:p>
        </p:txBody>
      </p:sp>
      <p:sp>
        <p:nvSpPr>
          <p:cNvPr id="537" name="Google Shape;537;p40"/>
          <p:cNvSpPr txBox="1"/>
          <p:nvPr/>
        </p:nvSpPr>
        <p:spPr>
          <a:xfrm>
            <a:off x="498950" y="1194425"/>
            <a:ext cx="4456500" cy="626400"/>
          </a:xfrm>
          <a:prstGeom prst="rect">
            <a:avLst/>
          </a:prstGeom>
          <a:noFill/>
          <a:ln w="9525" cap="flat" cmpd="sng">
            <a:solidFill>
              <a:srgbClr val="741B47"/>
            </a:solidFill>
            <a:prstDash val="solid"/>
            <a:round/>
            <a:headEnd type="none" w="sm" len="sm"/>
            <a:tailEnd type="none" w="sm" len="sm"/>
          </a:ln>
        </p:spPr>
        <p:txBody>
          <a:bodyPr spcFirstLastPara="1" wrap="square" lIns="0" tIns="0" rIns="0" bIns="0" anchor="t" anchorCtr="0">
            <a:noAutofit/>
          </a:bodyPr>
          <a:lstStyle/>
          <a:p>
            <a:pPr marL="457200" marR="0" lvl="0" indent="0" algn="l" rtl="0">
              <a:lnSpc>
                <a:spcPct val="100000"/>
              </a:lnSpc>
              <a:spcBef>
                <a:spcPts val="0"/>
              </a:spcBef>
              <a:spcAft>
                <a:spcPts val="0"/>
              </a:spcAft>
              <a:buNone/>
            </a:pPr>
            <a:r>
              <a:rPr lang="tr-TR" sz="1800" b="1">
                <a:solidFill>
                  <a:srgbClr val="741B47"/>
                </a:solidFill>
                <a:highlight>
                  <a:srgbClr val="FFFFFF"/>
                </a:highlight>
              </a:rPr>
              <a:t>RAM</a:t>
            </a:r>
            <a:r>
              <a:rPr lang="tr-TR" sz="2600">
                <a:solidFill>
                  <a:srgbClr val="71A0CF"/>
                </a:solidFill>
                <a:latin typeface="Raleway SemiBold"/>
                <a:ea typeface="Raleway SemiBold"/>
                <a:cs typeface="Raleway SemiBold"/>
                <a:sym typeface="Raleway SemiBold"/>
              </a:rPr>
              <a:t> </a:t>
            </a:r>
            <a:r>
              <a:rPr lang="tr-TR" sz="1800" b="1">
                <a:solidFill>
                  <a:srgbClr val="741B47"/>
                </a:solidFill>
                <a:highlight>
                  <a:srgbClr val="FFFFFF"/>
                </a:highlight>
              </a:rPr>
              <a:t>(Random Access Memory)</a:t>
            </a:r>
            <a:endParaRPr sz="3600">
              <a:solidFill>
                <a:srgbClr val="741B47"/>
              </a:solidFill>
              <a:latin typeface="Raleway Medium"/>
              <a:ea typeface="Raleway Medium"/>
              <a:cs typeface="Raleway Medium"/>
              <a:sym typeface="Raleway Medium"/>
            </a:endParaRPr>
          </a:p>
        </p:txBody>
      </p:sp>
      <p:sp>
        <p:nvSpPr>
          <p:cNvPr id="538" name="Google Shape;538;p40"/>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1"/>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21</a:t>
            </a:fld>
            <a:endParaRPr/>
          </a:p>
        </p:txBody>
      </p:sp>
      <p:sp>
        <p:nvSpPr>
          <p:cNvPr id="544" name="Google Shape;544;p41"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45" name="Google Shape;545;p41"/>
          <p:cNvPicPr preferRelativeResize="0"/>
          <p:nvPr/>
        </p:nvPicPr>
        <p:blipFill>
          <a:blip r:embed="rId3">
            <a:alphaModFix/>
          </a:blip>
          <a:stretch>
            <a:fillRect/>
          </a:stretch>
        </p:blipFill>
        <p:spPr>
          <a:xfrm>
            <a:off x="4526925" y="1346400"/>
            <a:ext cx="3436775" cy="3244325"/>
          </a:xfrm>
          <a:prstGeom prst="rect">
            <a:avLst/>
          </a:prstGeom>
          <a:noFill/>
          <a:ln>
            <a:noFill/>
          </a:ln>
        </p:spPr>
      </p:pic>
      <p:sp>
        <p:nvSpPr>
          <p:cNvPr id="546" name="Google Shape;546;p41"/>
          <p:cNvSpPr txBox="1"/>
          <p:nvPr/>
        </p:nvSpPr>
        <p:spPr>
          <a:xfrm>
            <a:off x="979550" y="2099525"/>
            <a:ext cx="2802900" cy="12183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a:solidFill>
                  <a:srgbClr val="741B47"/>
                </a:solidFill>
                <a:highlight>
                  <a:srgbClr val="FFFFFF"/>
                </a:highlight>
              </a:rPr>
              <a:t>Moving Parts</a:t>
            </a:r>
            <a:endParaRPr sz="1800">
              <a:solidFill>
                <a:srgbClr val="741B47"/>
              </a:solidFill>
              <a:highlight>
                <a:srgbClr val="FFFFFF"/>
              </a:highlight>
            </a:endParaRPr>
          </a:p>
          <a:p>
            <a:pPr marL="457200" lvl="0" indent="-342900" algn="l" rtl="0">
              <a:spcBef>
                <a:spcPts val="0"/>
              </a:spcBef>
              <a:spcAft>
                <a:spcPts val="0"/>
              </a:spcAft>
              <a:buClr>
                <a:srgbClr val="741B47"/>
              </a:buClr>
              <a:buSzPts val="1800"/>
              <a:buChar char="●"/>
            </a:pPr>
            <a:r>
              <a:rPr lang="tr-TR" sz="1800">
                <a:solidFill>
                  <a:srgbClr val="741B47"/>
                </a:solidFill>
                <a:highlight>
                  <a:srgbClr val="FFFFFF"/>
                </a:highlight>
              </a:rPr>
              <a:t>Slow</a:t>
            </a:r>
            <a:endParaRPr sz="1800">
              <a:solidFill>
                <a:srgbClr val="741B47"/>
              </a:solidFill>
              <a:highlight>
                <a:srgbClr val="FFFFFF"/>
              </a:highlight>
            </a:endParaRPr>
          </a:p>
          <a:p>
            <a:pPr marL="457200" lvl="0" indent="-342900" algn="l" rtl="0">
              <a:spcBef>
                <a:spcPts val="0"/>
              </a:spcBef>
              <a:spcAft>
                <a:spcPts val="0"/>
              </a:spcAft>
              <a:buClr>
                <a:srgbClr val="741B47"/>
              </a:buClr>
              <a:buSzPts val="1800"/>
              <a:buChar char="●"/>
            </a:pPr>
            <a:r>
              <a:rPr lang="tr-TR" sz="1800">
                <a:solidFill>
                  <a:srgbClr val="741B47"/>
                </a:solidFill>
                <a:highlight>
                  <a:srgbClr val="FFFFFF"/>
                </a:highlight>
              </a:rPr>
              <a:t>Cheap</a:t>
            </a:r>
            <a:endParaRPr sz="1800">
              <a:solidFill>
                <a:srgbClr val="741B47"/>
              </a:solidFill>
              <a:highlight>
                <a:srgbClr val="FFFFFF"/>
              </a:highlight>
            </a:endParaRPr>
          </a:p>
          <a:p>
            <a:pPr marL="457200" lvl="0" indent="-342900" algn="l" rtl="0">
              <a:spcBef>
                <a:spcPts val="0"/>
              </a:spcBef>
              <a:spcAft>
                <a:spcPts val="0"/>
              </a:spcAft>
              <a:buClr>
                <a:srgbClr val="741B47"/>
              </a:buClr>
              <a:buSzPts val="1800"/>
              <a:buChar char="●"/>
            </a:pPr>
            <a:r>
              <a:rPr lang="tr-TR" sz="1800">
                <a:solidFill>
                  <a:srgbClr val="741B47"/>
                </a:solidFill>
                <a:highlight>
                  <a:srgbClr val="FFFFFF"/>
                </a:highlight>
              </a:rPr>
              <a:t>Vulnerable</a:t>
            </a:r>
            <a:endParaRPr sz="1800">
              <a:solidFill>
                <a:srgbClr val="741B47"/>
              </a:solidFill>
              <a:highlight>
                <a:srgbClr val="FFFFFF"/>
              </a:highlight>
            </a:endParaRPr>
          </a:p>
        </p:txBody>
      </p:sp>
      <p:sp>
        <p:nvSpPr>
          <p:cNvPr id="547" name="Google Shape;547;p41"/>
          <p:cNvSpPr txBox="1"/>
          <p:nvPr/>
        </p:nvSpPr>
        <p:spPr>
          <a:xfrm>
            <a:off x="979550" y="1296575"/>
            <a:ext cx="2297400" cy="626400"/>
          </a:xfrm>
          <a:prstGeom prst="rect">
            <a:avLst/>
          </a:prstGeom>
          <a:noFill/>
          <a:ln w="9525" cap="flat" cmpd="sng">
            <a:solidFill>
              <a:srgbClr val="741B47"/>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80000"/>
              </a:lnSpc>
              <a:spcBef>
                <a:spcPts val="0"/>
              </a:spcBef>
              <a:spcAft>
                <a:spcPts val="0"/>
              </a:spcAft>
              <a:buNone/>
            </a:pPr>
            <a:r>
              <a:rPr lang="tr-TR" sz="1800" b="1">
                <a:solidFill>
                  <a:srgbClr val="741B47"/>
                </a:solidFill>
                <a:highlight>
                  <a:srgbClr val="FFFFFF"/>
                </a:highlight>
              </a:rPr>
              <a:t>Hard Drive</a:t>
            </a:r>
            <a:endParaRPr sz="4000" b="1">
              <a:solidFill>
                <a:srgbClr val="741B47"/>
              </a:solidFill>
              <a:latin typeface="Raleway"/>
              <a:ea typeface="Raleway"/>
              <a:cs typeface="Raleway"/>
              <a:sym typeface="Raleway"/>
            </a:endParaRPr>
          </a:p>
        </p:txBody>
      </p:sp>
      <p:sp>
        <p:nvSpPr>
          <p:cNvPr id="548" name="Google Shape;548;p41"/>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42"/>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22</a:t>
            </a:fld>
            <a:endParaRPr/>
          </a:p>
        </p:txBody>
      </p:sp>
      <p:sp>
        <p:nvSpPr>
          <p:cNvPr id="554" name="Google Shape;554;p42"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42"/>
          <p:cNvSpPr txBox="1"/>
          <p:nvPr/>
        </p:nvSpPr>
        <p:spPr>
          <a:xfrm>
            <a:off x="1608650" y="912300"/>
            <a:ext cx="6113400" cy="626400"/>
          </a:xfrm>
          <a:prstGeom prst="rect">
            <a:avLst/>
          </a:prstGeom>
          <a:noFill/>
          <a:ln>
            <a:noFill/>
          </a:ln>
        </p:spPr>
        <p:txBody>
          <a:bodyPr spcFirstLastPara="1" wrap="square" lIns="0" tIns="0" rIns="0" bIns="0" anchor="ctr" anchorCtr="0">
            <a:noAutofit/>
          </a:bodyPr>
          <a:lstStyle/>
          <a:p>
            <a:pPr marL="0" marR="0" lvl="0" indent="0" algn="l" rtl="0">
              <a:lnSpc>
                <a:spcPct val="80000"/>
              </a:lnSpc>
              <a:spcBef>
                <a:spcPts val="0"/>
              </a:spcBef>
              <a:spcAft>
                <a:spcPts val="0"/>
              </a:spcAft>
              <a:buNone/>
            </a:pPr>
            <a:r>
              <a:rPr lang="tr-TR" sz="2300">
                <a:solidFill>
                  <a:srgbClr val="741B47"/>
                </a:solidFill>
                <a:latin typeface="Raleway SemiBold"/>
                <a:ea typeface="Raleway SemiBold"/>
                <a:cs typeface="Raleway SemiBold"/>
                <a:sym typeface="Raleway SemiBold"/>
              </a:rPr>
              <a:t>Hard Disk Drive (HDD) vs SSD vs NVMe</a:t>
            </a:r>
            <a:endParaRPr sz="3300">
              <a:solidFill>
                <a:srgbClr val="741B47"/>
              </a:solidFill>
              <a:latin typeface="Raleway Medium"/>
              <a:ea typeface="Raleway Medium"/>
              <a:cs typeface="Raleway Medium"/>
              <a:sym typeface="Raleway Medium"/>
            </a:endParaRPr>
          </a:p>
        </p:txBody>
      </p:sp>
      <p:pic>
        <p:nvPicPr>
          <p:cNvPr id="556" name="Google Shape;556;p42"/>
          <p:cNvPicPr preferRelativeResize="0"/>
          <p:nvPr/>
        </p:nvPicPr>
        <p:blipFill>
          <a:blip r:embed="rId3">
            <a:alphaModFix/>
          </a:blip>
          <a:stretch>
            <a:fillRect/>
          </a:stretch>
        </p:blipFill>
        <p:spPr>
          <a:xfrm>
            <a:off x="1742950" y="1449200"/>
            <a:ext cx="5658101" cy="3504400"/>
          </a:xfrm>
          <a:prstGeom prst="rect">
            <a:avLst/>
          </a:prstGeom>
          <a:noFill/>
          <a:ln>
            <a:noFill/>
          </a:ln>
        </p:spPr>
      </p:pic>
      <p:sp>
        <p:nvSpPr>
          <p:cNvPr id="557" name="Google Shape;557;p42"/>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43"/>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23</a:t>
            </a:fld>
            <a:endParaRPr/>
          </a:p>
        </p:txBody>
      </p:sp>
      <p:sp>
        <p:nvSpPr>
          <p:cNvPr id="563" name="Google Shape;563;p43"/>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pic>
        <p:nvPicPr>
          <p:cNvPr id="564" name="Google Shape;564;p43"/>
          <p:cNvPicPr preferRelativeResize="0"/>
          <p:nvPr/>
        </p:nvPicPr>
        <p:blipFill>
          <a:blip r:embed="rId3">
            <a:alphaModFix/>
          </a:blip>
          <a:stretch>
            <a:fillRect/>
          </a:stretch>
        </p:blipFill>
        <p:spPr>
          <a:xfrm>
            <a:off x="2152550" y="885700"/>
            <a:ext cx="4559275" cy="41618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4"/>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24</a:t>
            </a:fld>
            <a:endParaRPr/>
          </a:p>
        </p:txBody>
      </p:sp>
      <p:sp>
        <p:nvSpPr>
          <p:cNvPr id="570" name="Google Shape;570;p44"/>
          <p:cNvSpPr txBox="1">
            <a:spLocks noGrp="1"/>
          </p:cNvSpPr>
          <p:nvPr>
            <p:ph type="title"/>
          </p:nvPr>
        </p:nvSpPr>
        <p:spPr>
          <a:xfrm>
            <a:off x="430325" y="1293875"/>
            <a:ext cx="5492100" cy="693300"/>
          </a:xfrm>
          <a:prstGeom prst="rect">
            <a:avLst/>
          </a:prstGeom>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2200">
                <a:solidFill>
                  <a:srgbClr val="741B47"/>
                </a:solidFill>
                <a:latin typeface="Raleway Medium"/>
                <a:ea typeface="Raleway Medium"/>
                <a:cs typeface="Raleway Medium"/>
                <a:sym typeface="Raleway Medium"/>
              </a:rPr>
              <a:t>Question: How about NVMe vs RAM?</a:t>
            </a:r>
            <a:endParaRPr sz="2200">
              <a:solidFill>
                <a:srgbClr val="741B47"/>
              </a:solidFill>
              <a:latin typeface="Raleway Medium"/>
              <a:ea typeface="Raleway Medium"/>
              <a:cs typeface="Raleway Medium"/>
              <a:sym typeface="Raleway Medium"/>
            </a:endParaRPr>
          </a:p>
        </p:txBody>
      </p:sp>
      <p:pic>
        <p:nvPicPr>
          <p:cNvPr id="571" name="Google Shape;571;p44">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572" name="Google Shape;572;p44">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73" name="Google Shape;573;p44"/>
          <p:cNvPicPr preferRelativeResize="0"/>
          <p:nvPr/>
        </p:nvPicPr>
        <p:blipFill>
          <a:blip r:embed="rId6">
            <a:alphaModFix/>
          </a:blip>
          <a:stretch>
            <a:fillRect/>
          </a:stretch>
        </p:blipFill>
        <p:spPr>
          <a:xfrm>
            <a:off x="1276400" y="1602400"/>
            <a:ext cx="2574176" cy="2574176"/>
          </a:xfrm>
          <a:prstGeom prst="rect">
            <a:avLst/>
          </a:prstGeom>
          <a:noFill/>
          <a:ln>
            <a:noFill/>
          </a:ln>
        </p:spPr>
      </p:pic>
      <p:pic>
        <p:nvPicPr>
          <p:cNvPr id="574" name="Google Shape;574;p44"/>
          <p:cNvPicPr preferRelativeResize="0"/>
          <p:nvPr/>
        </p:nvPicPr>
        <p:blipFill>
          <a:blip r:embed="rId7">
            <a:alphaModFix/>
          </a:blip>
          <a:stretch>
            <a:fillRect/>
          </a:stretch>
        </p:blipFill>
        <p:spPr>
          <a:xfrm>
            <a:off x="5076750" y="1679150"/>
            <a:ext cx="2922575" cy="2268275"/>
          </a:xfrm>
          <a:prstGeom prst="rect">
            <a:avLst/>
          </a:prstGeom>
          <a:noFill/>
          <a:ln>
            <a:noFill/>
          </a:ln>
        </p:spPr>
      </p:pic>
      <p:sp>
        <p:nvSpPr>
          <p:cNvPr id="575" name="Google Shape;575;p44"/>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
        <p:nvSpPr>
          <p:cNvPr id="576" name="Google Shape;576;p44"/>
          <p:cNvSpPr txBox="1">
            <a:spLocks noGrp="1"/>
          </p:cNvSpPr>
          <p:nvPr>
            <p:ph type="title"/>
          </p:nvPr>
        </p:nvSpPr>
        <p:spPr>
          <a:xfrm>
            <a:off x="4114700" y="2623425"/>
            <a:ext cx="948300" cy="989100"/>
          </a:xfrm>
          <a:prstGeom prst="rect">
            <a:avLst/>
          </a:prstGeom>
        </p:spPr>
        <p:txBody>
          <a:bodyPr spcFirstLastPara="1" wrap="square" lIns="0" tIns="0" rIns="0" bIns="0" anchor="t" anchorCtr="0">
            <a:noAutofit/>
          </a:bodyPr>
          <a:lstStyle/>
          <a:p>
            <a:pPr marL="0" marR="0" lvl="0" indent="0" algn="l" rtl="0">
              <a:lnSpc>
                <a:spcPct val="80000"/>
              </a:lnSpc>
              <a:spcBef>
                <a:spcPts val="0"/>
              </a:spcBef>
              <a:spcAft>
                <a:spcPts val="0"/>
              </a:spcAft>
              <a:buNone/>
            </a:pPr>
            <a:r>
              <a:rPr lang="tr-TR" b="1">
                <a:solidFill>
                  <a:srgbClr val="741B47"/>
                </a:solidFill>
                <a:latin typeface="Raleway"/>
                <a:ea typeface="Raleway"/>
                <a:cs typeface="Raleway"/>
                <a:sym typeface="Raleway"/>
              </a:rPr>
              <a:t>vs</a:t>
            </a:r>
            <a:endParaRPr b="1">
              <a:solidFill>
                <a:srgbClr val="741B47"/>
              </a:solidFill>
              <a:latin typeface="Raleway"/>
              <a:ea typeface="Raleway"/>
              <a:cs typeface="Raleway"/>
              <a:sym typeface="Raleway"/>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Google Shape;581;p45"/>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25</a:t>
            </a:fld>
            <a:endParaRPr/>
          </a:p>
        </p:txBody>
      </p:sp>
      <p:sp>
        <p:nvSpPr>
          <p:cNvPr id="582" name="Google Shape;582;p45"/>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pic>
        <p:nvPicPr>
          <p:cNvPr id="583" name="Google Shape;583;p45"/>
          <p:cNvPicPr preferRelativeResize="0"/>
          <p:nvPr/>
        </p:nvPicPr>
        <p:blipFill>
          <a:blip r:embed="rId3">
            <a:alphaModFix/>
          </a:blip>
          <a:stretch>
            <a:fillRect/>
          </a:stretch>
        </p:blipFill>
        <p:spPr>
          <a:xfrm>
            <a:off x="1231814" y="800200"/>
            <a:ext cx="6534060" cy="38551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46"/>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26</a:t>
            </a:fld>
            <a:endParaRPr/>
          </a:p>
        </p:txBody>
      </p:sp>
      <p:sp>
        <p:nvSpPr>
          <p:cNvPr id="589" name="Google Shape;589;p46"/>
          <p:cNvSpPr txBox="1">
            <a:spLocks noGrp="1"/>
          </p:cNvSpPr>
          <p:nvPr>
            <p:ph type="title"/>
          </p:nvPr>
        </p:nvSpPr>
        <p:spPr>
          <a:xfrm>
            <a:off x="457200" y="845750"/>
            <a:ext cx="4860900" cy="505800"/>
          </a:xfrm>
          <a:prstGeom prst="rect">
            <a:avLst/>
          </a:prstGeom>
          <a:ln w="9525" cap="flat" cmpd="sng">
            <a:solidFill>
              <a:srgbClr val="000000"/>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80000"/>
              </a:lnSpc>
              <a:spcBef>
                <a:spcPts val="0"/>
              </a:spcBef>
              <a:spcAft>
                <a:spcPts val="0"/>
              </a:spcAft>
              <a:buClr>
                <a:srgbClr val="000000"/>
              </a:buClr>
              <a:buSzPts val="4800"/>
              <a:buFont typeface="Arial"/>
              <a:buNone/>
            </a:pPr>
            <a:r>
              <a:rPr lang="tr-TR" sz="1800" b="1">
                <a:solidFill>
                  <a:srgbClr val="741B47"/>
                </a:solidFill>
                <a:latin typeface="Raleway"/>
                <a:ea typeface="Raleway"/>
                <a:cs typeface="Raleway"/>
                <a:sym typeface="Raleway"/>
              </a:rPr>
              <a:t>GPU (Graphical Processing Unit)</a:t>
            </a:r>
            <a:endParaRPr sz="1800" b="1">
              <a:solidFill>
                <a:srgbClr val="741B47"/>
              </a:solidFill>
              <a:latin typeface="Raleway"/>
              <a:ea typeface="Raleway"/>
              <a:cs typeface="Raleway"/>
              <a:sym typeface="Raleway"/>
            </a:endParaRPr>
          </a:p>
        </p:txBody>
      </p:sp>
      <p:pic>
        <p:nvPicPr>
          <p:cNvPr id="590" name="Google Shape;590;p46"/>
          <p:cNvPicPr preferRelativeResize="0"/>
          <p:nvPr/>
        </p:nvPicPr>
        <p:blipFill>
          <a:blip r:embed="rId3">
            <a:alphaModFix/>
          </a:blip>
          <a:stretch>
            <a:fillRect/>
          </a:stretch>
        </p:blipFill>
        <p:spPr>
          <a:xfrm>
            <a:off x="1617812" y="1733300"/>
            <a:ext cx="5908375" cy="2644100"/>
          </a:xfrm>
          <a:prstGeom prst="rect">
            <a:avLst/>
          </a:prstGeom>
          <a:noFill/>
          <a:ln>
            <a:noFill/>
          </a:ln>
        </p:spPr>
      </p:pic>
      <p:sp>
        <p:nvSpPr>
          <p:cNvPr id="591" name="Google Shape;591;p46"/>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47"/>
          <p:cNvSpPr txBox="1"/>
          <p:nvPr/>
        </p:nvSpPr>
        <p:spPr>
          <a:xfrm>
            <a:off x="522950" y="864025"/>
            <a:ext cx="3949200" cy="5058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0" algn="l" rtl="0">
              <a:spcBef>
                <a:spcPts val="0"/>
              </a:spcBef>
              <a:spcAft>
                <a:spcPts val="0"/>
              </a:spcAft>
              <a:buNone/>
            </a:pPr>
            <a:r>
              <a:rPr lang="tr-TR" sz="1800" b="1">
                <a:solidFill>
                  <a:srgbClr val="741B47"/>
                </a:solidFill>
                <a:highlight>
                  <a:srgbClr val="FFFFFF"/>
                </a:highlight>
              </a:rPr>
              <a:t>Mainboard or Logic Board</a:t>
            </a:r>
            <a:endParaRPr sz="1800" b="1">
              <a:solidFill>
                <a:srgbClr val="741B47"/>
              </a:solidFill>
              <a:highlight>
                <a:srgbClr val="FFFFFF"/>
              </a:highlight>
            </a:endParaRPr>
          </a:p>
        </p:txBody>
      </p:sp>
      <p:sp>
        <p:nvSpPr>
          <p:cNvPr id="597" name="Google Shape;597;p47"/>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27</a:t>
            </a:fld>
            <a:endParaRPr/>
          </a:p>
        </p:txBody>
      </p:sp>
      <p:sp>
        <p:nvSpPr>
          <p:cNvPr id="598" name="Google Shape;598;p47"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47"/>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pic>
        <p:nvPicPr>
          <p:cNvPr id="600" name="Google Shape;600;p47"/>
          <p:cNvPicPr preferRelativeResize="0"/>
          <p:nvPr/>
        </p:nvPicPr>
        <p:blipFill>
          <a:blip r:embed="rId3">
            <a:alphaModFix/>
          </a:blip>
          <a:stretch>
            <a:fillRect/>
          </a:stretch>
        </p:blipFill>
        <p:spPr>
          <a:xfrm>
            <a:off x="1880275" y="1593450"/>
            <a:ext cx="5054725" cy="31740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48"/>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28</a:t>
            </a:fld>
            <a:endParaRPr/>
          </a:p>
        </p:txBody>
      </p:sp>
      <p:sp>
        <p:nvSpPr>
          <p:cNvPr id="606" name="Google Shape;606;p48"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48"/>
          <p:cNvSpPr txBox="1"/>
          <p:nvPr/>
        </p:nvSpPr>
        <p:spPr>
          <a:xfrm>
            <a:off x="3296550" y="840888"/>
            <a:ext cx="2316900" cy="579900"/>
          </a:xfrm>
          <a:prstGeom prst="rect">
            <a:avLst/>
          </a:prstGeom>
          <a:noFill/>
          <a:ln>
            <a:noFill/>
          </a:ln>
        </p:spPr>
        <p:txBody>
          <a:bodyPr spcFirstLastPara="1" wrap="square" lIns="0" tIns="0" rIns="0" bIns="0" anchor="ctr" anchorCtr="0">
            <a:noAutofit/>
          </a:bodyPr>
          <a:lstStyle/>
          <a:p>
            <a:pPr marL="0" marR="0" lvl="0" indent="0" algn="ctr" rtl="0">
              <a:lnSpc>
                <a:spcPct val="80000"/>
              </a:lnSpc>
              <a:spcBef>
                <a:spcPts val="0"/>
              </a:spcBef>
              <a:spcAft>
                <a:spcPts val="0"/>
              </a:spcAft>
              <a:buNone/>
            </a:pPr>
            <a:r>
              <a:rPr lang="tr-TR" sz="1900">
                <a:solidFill>
                  <a:srgbClr val="741B47"/>
                </a:solidFill>
                <a:latin typeface="Raleway Medium"/>
                <a:ea typeface="Raleway Medium"/>
                <a:cs typeface="Raleway Medium"/>
                <a:sym typeface="Raleway Medium"/>
              </a:rPr>
              <a:t>Hard Drive vs RAM</a:t>
            </a:r>
            <a:endParaRPr sz="1900">
              <a:solidFill>
                <a:srgbClr val="741B47"/>
              </a:solidFill>
              <a:latin typeface="Raleway Medium"/>
              <a:ea typeface="Raleway Medium"/>
              <a:cs typeface="Raleway Medium"/>
              <a:sym typeface="Raleway Medium"/>
            </a:endParaRPr>
          </a:p>
        </p:txBody>
      </p:sp>
      <p:pic>
        <p:nvPicPr>
          <p:cNvPr id="608" name="Google Shape;608;p48"/>
          <p:cNvPicPr preferRelativeResize="0"/>
          <p:nvPr/>
        </p:nvPicPr>
        <p:blipFill>
          <a:blip r:embed="rId3">
            <a:alphaModFix/>
          </a:blip>
          <a:stretch>
            <a:fillRect/>
          </a:stretch>
        </p:blipFill>
        <p:spPr>
          <a:xfrm>
            <a:off x="522959" y="1585875"/>
            <a:ext cx="1853255" cy="3146075"/>
          </a:xfrm>
          <a:prstGeom prst="rect">
            <a:avLst/>
          </a:prstGeom>
          <a:noFill/>
          <a:ln>
            <a:noFill/>
          </a:ln>
        </p:spPr>
      </p:pic>
      <p:pic>
        <p:nvPicPr>
          <p:cNvPr id="609" name="Google Shape;609;p48"/>
          <p:cNvPicPr preferRelativeResize="0"/>
          <p:nvPr/>
        </p:nvPicPr>
        <p:blipFill>
          <a:blip r:embed="rId4">
            <a:alphaModFix/>
          </a:blip>
          <a:stretch>
            <a:fillRect/>
          </a:stretch>
        </p:blipFill>
        <p:spPr>
          <a:xfrm>
            <a:off x="5836788" y="2355694"/>
            <a:ext cx="2770825" cy="2236400"/>
          </a:xfrm>
          <a:prstGeom prst="rect">
            <a:avLst/>
          </a:prstGeom>
          <a:noFill/>
          <a:ln>
            <a:noFill/>
          </a:ln>
        </p:spPr>
      </p:pic>
      <p:pic>
        <p:nvPicPr>
          <p:cNvPr id="610" name="Google Shape;610;p48"/>
          <p:cNvPicPr preferRelativeResize="0"/>
          <p:nvPr/>
        </p:nvPicPr>
        <p:blipFill>
          <a:blip r:embed="rId5">
            <a:alphaModFix/>
          </a:blip>
          <a:stretch>
            <a:fillRect/>
          </a:stretch>
        </p:blipFill>
        <p:spPr>
          <a:xfrm>
            <a:off x="2801199" y="2355699"/>
            <a:ext cx="3098025" cy="1996276"/>
          </a:xfrm>
          <a:prstGeom prst="rect">
            <a:avLst/>
          </a:prstGeom>
          <a:noFill/>
          <a:ln>
            <a:noFill/>
          </a:ln>
        </p:spPr>
      </p:pic>
      <p:sp>
        <p:nvSpPr>
          <p:cNvPr id="611" name="Google Shape;611;p48"/>
          <p:cNvSpPr/>
          <p:nvPr/>
        </p:nvSpPr>
        <p:spPr>
          <a:xfrm>
            <a:off x="830475" y="1167400"/>
            <a:ext cx="1140300" cy="356100"/>
          </a:xfrm>
          <a:prstGeom prst="rect">
            <a:avLst/>
          </a:prstGeom>
          <a:solidFill>
            <a:srgbClr val="A4B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b="1">
                <a:solidFill>
                  <a:srgbClr val="FFFFFF"/>
                </a:solidFill>
              </a:rPr>
              <a:t>Hard Drive</a:t>
            </a:r>
            <a:endParaRPr b="1">
              <a:solidFill>
                <a:srgbClr val="FFFFFF"/>
              </a:solidFill>
            </a:endParaRPr>
          </a:p>
        </p:txBody>
      </p:sp>
      <p:sp>
        <p:nvSpPr>
          <p:cNvPr id="612" name="Google Shape;612;p48"/>
          <p:cNvSpPr/>
          <p:nvPr/>
        </p:nvSpPr>
        <p:spPr>
          <a:xfrm>
            <a:off x="3962200" y="1888913"/>
            <a:ext cx="611100" cy="356100"/>
          </a:xfrm>
          <a:prstGeom prst="rect">
            <a:avLst/>
          </a:prstGeom>
          <a:solidFill>
            <a:srgbClr val="A4B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b="1">
                <a:solidFill>
                  <a:srgbClr val="FFFFFF"/>
                </a:solidFill>
              </a:rPr>
              <a:t>RAM</a:t>
            </a:r>
            <a:endParaRPr b="1">
              <a:solidFill>
                <a:srgbClr val="FFFFFF"/>
              </a:solidFill>
            </a:endParaRPr>
          </a:p>
        </p:txBody>
      </p:sp>
      <p:sp>
        <p:nvSpPr>
          <p:cNvPr id="613" name="Google Shape;613;p48"/>
          <p:cNvSpPr/>
          <p:nvPr/>
        </p:nvSpPr>
        <p:spPr>
          <a:xfrm>
            <a:off x="6916650" y="2027763"/>
            <a:ext cx="611100" cy="356100"/>
          </a:xfrm>
          <a:prstGeom prst="rect">
            <a:avLst/>
          </a:prstGeom>
          <a:solidFill>
            <a:srgbClr val="A4B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b="1">
                <a:solidFill>
                  <a:srgbClr val="FFFFFF"/>
                </a:solidFill>
              </a:rPr>
              <a:t>CPU</a:t>
            </a:r>
            <a:endParaRPr b="1">
              <a:solidFill>
                <a:srgbClr val="FFFFFF"/>
              </a:solidFill>
            </a:endParaRPr>
          </a:p>
        </p:txBody>
      </p:sp>
      <p:sp>
        <p:nvSpPr>
          <p:cNvPr id="614" name="Google Shape;614;p48"/>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49"/>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29</a:t>
            </a:fld>
            <a:endParaRPr/>
          </a:p>
        </p:txBody>
      </p:sp>
      <p:sp>
        <p:nvSpPr>
          <p:cNvPr id="620" name="Google Shape;620;p49"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21" name="Google Shape;621;p49"/>
          <p:cNvPicPr preferRelativeResize="0"/>
          <p:nvPr/>
        </p:nvPicPr>
        <p:blipFill>
          <a:blip r:embed="rId3">
            <a:alphaModFix/>
          </a:blip>
          <a:stretch>
            <a:fillRect/>
          </a:stretch>
        </p:blipFill>
        <p:spPr>
          <a:xfrm>
            <a:off x="3494625" y="1920125"/>
            <a:ext cx="2878501" cy="1619150"/>
          </a:xfrm>
          <a:prstGeom prst="rect">
            <a:avLst/>
          </a:prstGeom>
          <a:noFill/>
          <a:ln>
            <a:noFill/>
          </a:ln>
        </p:spPr>
      </p:pic>
      <p:pic>
        <p:nvPicPr>
          <p:cNvPr id="622" name="Google Shape;622;p49"/>
          <p:cNvPicPr preferRelativeResize="0"/>
          <p:nvPr/>
        </p:nvPicPr>
        <p:blipFill>
          <a:blip r:embed="rId4">
            <a:alphaModFix/>
          </a:blip>
          <a:stretch>
            <a:fillRect/>
          </a:stretch>
        </p:blipFill>
        <p:spPr>
          <a:xfrm>
            <a:off x="6477276" y="1496663"/>
            <a:ext cx="2466074" cy="2466074"/>
          </a:xfrm>
          <a:prstGeom prst="rect">
            <a:avLst/>
          </a:prstGeom>
          <a:noFill/>
          <a:ln>
            <a:noFill/>
          </a:ln>
        </p:spPr>
      </p:pic>
      <p:pic>
        <p:nvPicPr>
          <p:cNvPr id="623" name="Google Shape;623;p49"/>
          <p:cNvPicPr preferRelativeResize="0"/>
          <p:nvPr/>
        </p:nvPicPr>
        <p:blipFill>
          <a:blip r:embed="rId5">
            <a:alphaModFix/>
          </a:blip>
          <a:stretch>
            <a:fillRect/>
          </a:stretch>
        </p:blipFill>
        <p:spPr>
          <a:xfrm>
            <a:off x="431800" y="1681927"/>
            <a:ext cx="2878500" cy="2095548"/>
          </a:xfrm>
          <a:prstGeom prst="rect">
            <a:avLst/>
          </a:prstGeom>
          <a:noFill/>
          <a:ln>
            <a:noFill/>
          </a:ln>
        </p:spPr>
      </p:pic>
      <p:pic>
        <p:nvPicPr>
          <p:cNvPr id="624" name="Google Shape;624;p49">
            <a:hlinkClick r:id="rId6"/>
          </p:cNvPr>
          <p:cNvPicPr preferRelativeResize="0"/>
          <p:nvPr/>
        </p:nvPicPr>
        <p:blipFill>
          <a:blip r:embed="rId7">
            <a:alphaModFix/>
          </a:blip>
          <a:stretch>
            <a:fillRect/>
          </a:stretch>
        </p:blipFill>
        <p:spPr>
          <a:xfrm>
            <a:off x="0" y="3983488"/>
            <a:ext cx="9144000" cy="714375"/>
          </a:xfrm>
          <a:prstGeom prst="rect">
            <a:avLst/>
          </a:prstGeom>
          <a:noFill/>
          <a:ln>
            <a:noFill/>
          </a:ln>
        </p:spPr>
      </p:pic>
      <p:sp>
        <p:nvSpPr>
          <p:cNvPr id="625" name="Google Shape;625;p49">
            <a:hlinkClick r:id="rId8"/>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9"/>
          <p:cNvSpPr txBox="1"/>
          <p:nvPr/>
        </p:nvSpPr>
        <p:spPr>
          <a:xfrm>
            <a:off x="522950" y="988163"/>
            <a:ext cx="3949200" cy="5058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0" algn="l" rtl="0">
              <a:spcBef>
                <a:spcPts val="0"/>
              </a:spcBef>
              <a:spcAft>
                <a:spcPts val="0"/>
              </a:spcAft>
              <a:buNone/>
            </a:pPr>
            <a:r>
              <a:rPr lang="tr-TR" sz="1800" b="1">
                <a:solidFill>
                  <a:srgbClr val="741B47"/>
                </a:solidFill>
                <a:highlight>
                  <a:srgbClr val="FFFFFF"/>
                </a:highlight>
              </a:rPr>
              <a:t>Input and Output Devices</a:t>
            </a:r>
            <a:endParaRPr sz="1800" b="1">
              <a:solidFill>
                <a:srgbClr val="741B47"/>
              </a:solidFill>
              <a:highlight>
                <a:srgbClr val="FFFFFF"/>
              </a:highlight>
            </a:endParaRPr>
          </a:p>
        </p:txBody>
      </p:sp>
      <p:sp>
        <p:nvSpPr>
          <p:cNvPr id="627" name="Google Shape;627;p49"/>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23"/>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Raleway Medium"/>
              <a:ea typeface="Raleway Medium"/>
              <a:cs typeface="Raleway Medium"/>
              <a:sym typeface="Raleway Medium"/>
            </a:endParaRPr>
          </a:p>
        </p:txBody>
      </p:sp>
      <p:sp>
        <p:nvSpPr>
          <p:cNvPr id="393" name="Google Shape;393;p23"/>
          <p:cNvSpPr txBox="1">
            <a:spLocks noGrp="1"/>
          </p:cNvSpPr>
          <p:nvPr>
            <p:ph type="ctrTitle"/>
          </p:nvPr>
        </p:nvSpPr>
        <p:spPr>
          <a:xfrm>
            <a:off x="859950" y="1991850"/>
            <a:ext cx="8075100" cy="1159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dirty="0">
                <a:solidFill>
                  <a:srgbClr val="71A0CF"/>
                </a:solidFill>
              </a:rPr>
              <a:t>How </a:t>
            </a:r>
            <a:r>
              <a:rPr lang="tr-TR" dirty="0" err="1">
                <a:solidFill>
                  <a:srgbClr val="71A0CF"/>
                </a:solidFill>
              </a:rPr>
              <a:t>long</a:t>
            </a:r>
            <a:r>
              <a:rPr lang="tr-TR" dirty="0">
                <a:solidFill>
                  <a:srgbClr val="71A0CF"/>
                </a:solidFill>
              </a:rPr>
              <a:t> </a:t>
            </a:r>
            <a:r>
              <a:rPr lang="tr-TR" dirty="0" err="1">
                <a:solidFill>
                  <a:srgbClr val="71A0CF"/>
                </a:solidFill>
              </a:rPr>
              <a:t>did</a:t>
            </a:r>
            <a:r>
              <a:rPr lang="tr-TR" dirty="0">
                <a:solidFill>
                  <a:srgbClr val="71A0CF"/>
                </a:solidFill>
              </a:rPr>
              <a:t> it </a:t>
            </a:r>
            <a:r>
              <a:rPr lang="tr-TR" dirty="0" err="1">
                <a:solidFill>
                  <a:srgbClr val="71A0CF"/>
                </a:solidFill>
              </a:rPr>
              <a:t>take</a:t>
            </a:r>
            <a:r>
              <a:rPr lang="tr-TR" dirty="0">
                <a:solidFill>
                  <a:srgbClr val="71A0CF"/>
                </a:solidFill>
              </a:rPr>
              <a:t> </a:t>
            </a:r>
            <a:r>
              <a:rPr lang="tr-TR" dirty="0" err="1">
                <a:solidFill>
                  <a:srgbClr val="71A0CF"/>
                </a:solidFill>
              </a:rPr>
              <a:t>to</a:t>
            </a:r>
            <a:r>
              <a:rPr lang="tr-TR" dirty="0">
                <a:solidFill>
                  <a:srgbClr val="71A0CF"/>
                </a:solidFill>
              </a:rPr>
              <a:t> </a:t>
            </a:r>
            <a:r>
              <a:rPr lang="tr-TR" dirty="0" err="1">
                <a:solidFill>
                  <a:srgbClr val="71A0CF"/>
                </a:solidFill>
              </a:rPr>
              <a:t>finish</a:t>
            </a:r>
            <a:r>
              <a:rPr lang="tr-TR" dirty="0">
                <a:solidFill>
                  <a:srgbClr val="71A0CF"/>
                </a:solidFill>
              </a:rPr>
              <a:t> it?</a:t>
            </a:r>
            <a:endParaRPr sz="3600" dirty="0">
              <a:solidFill>
                <a:srgbClr val="741B47"/>
              </a:solidFill>
              <a:latin typeface="Raleway Medium"/>
              <a:ea typeface="Raleway Medium"/>
              <a:cs typeface="Raleway Medium"/>
              <a:sym typeface="Raleway Medium"/>
            </a:endParaRPr>
          </a:p>
        </p:txBody>
      </p:sp>
      <p:pic>
        <p:nvPicPr>
          <p:cNvPr id="394" name="Google Shape;394;p23">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395" name="Google Shape;395;p23">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txBox="1">
            <a:spLocks noGrp="1"/>
          </p:cNvSpPr>
          <p:nvPr>
            <p:ph type="title" idx="4294967295"/>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Introduction</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50"/>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30</a:t>
            </a:fld>
            <a:endParaRPr/>
          </a:p>
        </p:txBody>
      </p:sp>
      <p:sp>
        <p:nvSpPr>
          <p:cNvPr id="633" name="Google Shape;633;p50"/>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
        <p:nvSpPr>
          <p:cNvPr id="634" name="Google Shape;634;p50"/>
          <p:cNvSpPr txBox="1"/>
          <p:nvPr/>
        </p:nvSpPr>
        <p:spPr>
          <a:xfrm>
            <a:off x="3853475" y="3362025"/>
            <a:ext cx="2095800" cy="13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TR" sz="7200" b="1">
                <a:solidFill>
                  <a:srgbClr val="741B47"/>
                </a:solidFill>
                <a:highlight>
                  <a:srgbClr val="FFFFFF"/>
                </a:highlight>
              </a:rPr>
              <a:t>???</a:t>
            </a:r>
            <a:endParaRPr sz="7200" b="1">
              <a:solidFill>
                <a:srgbClr val="741B47"/>
              </a:solidFill>
              <a:highlight>
                <a:srgbClr val="FFFFFF"/>
              </a:highlight>
            </a:endParaRPr>
          </a:p>
        </p:txBody>
      </p:sp>
      <p:pic>
        <p:nvPicPr>
          <p:cNvPr id="635" name="Google Shape;635;p50"/>
          <p:cNvPicPr preferRelativeResize="0"/>
          <p:nvPr/>
        </p:nvPicPr>
        <p:blipFill rotWithShape="1">
          <a:blip r:embed="rId3">
            <a:alphaModFix/>
          </a:blip>
          <a:srcRect l="31561" t="18580" r="30774"/>
          <a:stretch/>
        </p:blipFill>
        <p:spPr>
          <a:xfrm>
            <a:off x="5584513" y="1262625"/>
            <a:ext cx="1668782" cy="2032250"/>
          </a:xfrm>
          <a:prstGeom prst="rect">
            <a:avLst/>
          </a:prstGeom>
          <a:noFill/>
          <a:ln>
            <a:noFill/>
          </a:ln>
        </p:spPr>
      </p:pic>
      <p:pic>
        <p:nvPicPr>
          <p:cNvPr id="636" name="Google Shape;636;p50"/>
          <p:cNvPicPr preferRelativeResize="0"/>
          <p:nvPr/>
        </p:nvPicPr>
        <p:blipFill rotWithShape="1">
          <a:blip r:embed="rId4">
            <a:alphaModFix/>
          </a:blip>
          <a:srcRect l="3813" t="20472" r="6669" b="10222"/>
          <a:stretch/>
        </p:blipFill>
        <p:spPr>
          <a:xfrm>
            <a:off x="1357688" y="1721175"/>
            <a:ext cx="3223074" cy="12758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51"/>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31</a:t>
            </a:fld>
            <a:endParaRPr/>
          </a:p>
        </p:txBody>
      </p:sp>
      <p:pic>
        <p:nvPicPr>
          <p:cNvPr id="642" name="Google Shape;642;p51"/>
          <p:cNvPicPr preferRelativeResize="0"/>
          <p:nvPr/>
        </p:nvPicPr>
        <p:blipFill rotWithShape="1">
          <a:blip r:embed="rId3">
            <a:alphaModFix/>
          </a:blip>
          <a:srcRect t="16702" b="9491"/>
          <a:stretch/>
        </p:blipFill>
        <p:spPr>
          <a:xfrm>
            <a:off x="3129025" y="1423525"/>
            <a:ext cx="2741100" cy="2645625"/>
          </a:xfrm>
          <a:prstGeom prst="rect">
            <a:avLst/>
          </a:prstGeom>
          <a:noFill/>
          <a:ln>
            <a:noFill/>
          </a:ln>
        </p:spPr>
      </p:pic>
      <p:sp>
        <p:nvSpPr>
          <p:cNvPr id="643" name="Google Shape;643;p51"/>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
        <p:nvSpPr>
          <p:cNvPr id="644" name="Google Shape;644;p51"/>
          <p:cNvSpPr txBox="1"/>
          <p:nvPr/>
        </p:nvSpPr>
        <p:spPr>
          <a:xfrm>
            <a:off x="6203625" y="2077188"/>
            <a:ext cx="1196100" cy="13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TR" sz="7200" b="1">
                <a:solidFill>
                  <a:srgbClr val="741B47"/>
                </a:solidFill>
                <a:highlight>
                  <a:srgbClr val="FFFFFF"/>
                </a:highlight>
              </a:rPr>
              <a:t>?</a:t>
            </a:r>
            <a:endParaRPr sz="7200" b="1">
              <a:solidFill>
                <a:srgbClr val="741B47"/>
              </a:solidFill>
              <a:highlight>
                <a:srgbClr val="FFFFFF"/>
              </a:high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52"/>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32</a:t>
            </a:fld>
            <a:endParaRPr/>
          </a:p>
        </p:txBody>
      </p:sp>
      <p:sp>
        <p:nvSpPr>
          <p:cNvPr id="650" name="Google Shape;650;p52"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52"/>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sp>
        <p:nvSpPr>
          <p:cNvPr id="652" name="Google Shape;652;p52"/>
          <p:cNvSpPr txBox="1"/>
          <p:nvPr/>
        </p:nvSpPr>
        <p:spPr>
          <a:xfrm>
            <a:off x="522950" y="864025"/>
            <a:ext cx="7953900" cy="8286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a:solidFill>
                  <a:srgbClr val="741B47"/>
                </a:solidFill>
                <a:highlight>
                  <a:srgbClr val="FFFFFF"/>
                </a:highlight>
              </a:rPr>
              <a:t>Virtual Reality / Augmented Reality / Mixed Reality</a:t>
            </a:r>
            <a:endParaRPr sz="1800" b="1">
              <a:solidFill>
                <a:srgbClr val="741B47"/>
              </a:solidFill>
              <a:highlight>
                <a:srgbClr val="FFFFFF"/>
              </a:highlight>
            </a:endParaRPr>
          </a:p>
        </p:txBody>
      </p:sp>
      <p:pic>
        <p:nvPicPr>
          <p:cNvPr id="653" name="Google Shape;653;p52"/>
          <p:cNvPicPr preferRelativeResize="0"/>
          <p:nvPr/>
        </p:nvPicPr>
        <p:blipFill>
          <a:blip r:embed="rId3">
            <a:alphaModFix/>
          </a:blip>
          <a:stretch>
            <a:fillRect/>
          </a:stretch>
        </p:blipFill>
        <p:spPr>
          <a:xfrm>
            <a:off x="980150" y="2296850"/>
            <a:ext cx="2804725" cy="1869149"/>
          </a:xfrm>
          <a:prstGeom prst="rect">
            <a:avLst/>
          </a:prstGeom>
          <a:noFill/>
          <a:ln>
            <a:noFill/>
          </a:ln>
        </p:spPr>
      </p:pic>
      <p:pic>
        <p:nvPicPr>
          <p:cNvPr id="654" name="Google Shape;654;p52" descr="Two technologies that are confusingly similar, but utterly different.&#10;&#10;Augmented reality playlist - https://www.youtube.com/playlist?list=PLAl4aZK3mRv3Qw2yBQV7ueeHIqTcsoI99&#10;&#10;Virtual reality- https://www.youtube.com/playlist?list=PLAl4aZK3mRv0UCC7R14Zn4m8K7_XoLODQ&#10;&#10;Subscribe to CNET: https://www.youtube.com/user/cnettv&#10;Check out our playlists: https://www.youtube.com/user/CNETTV/playlists&#10;Download the new CNET app: https://cnet.app.link/GWuXq8ExzG&#10;Like us on Facebook: https://www.facebook.com/cnet&#10;Follow us on Twitter: https://www.twitter.com/cnet&#10;Follow us on Instagram: http://bit.ly/2icCYYm" title="Augmented reality vs. virtual reality: AR and VR made clear">
            <a:hlinkClick r:id="rId4"/>
          </p:cNvPr>
          <p:cNvPicPr preferRelativeResize="0"/>
          <p:nvPr/>
        </p:nvPicPr>
        <p:blipFill>
          <a:blip r:embed="rId5">
            <a:alphaModFix/>
          </a:blip>
          <a:stretch>
            <a:fillRect/>
          </a:stretch>
        </p:blipFill>
        <p:spPr>
          <a:xfrm>
            <a:off x="4351925" y="1845025"/>
            <a:ext cx="3242267" cy="2431700"/>
          </a:xfrm>
          <a:prstGeom prst="rect">
            <a:avLst/>
          </a:prstGeom>
          <a:noFill/>
          <a:ln>
            <a:noFill/>
          </a:ln>
        </p:spPr>
      </p:pic>
      <p:pic>
        <p:nvPicPr>
          <p:cNvPr id="655" name="Google Shape;655;p52">
            <a:hlinkClick r:id="rId6"/>
          </p:cNvPr>
          <p:cNvPicPr preferRelativeResize="0"/>
          <p:nvPr/>
        </p:nvPicPr>
        <p:blipFill>
          <a:blip r:embed="rId7">
            <a:alphaModFix/>
          </a:blip>
          <a:stretch>
            <a:fillRect/>
          </a:stretch>
        </p:blipFill>
        <p:spPr>
          <a:xfrm>
            <a:off x="0" y="4429125"/>
            <a:ext cx="9144000" cy="714375"/>
          </a:xfrm>
          <a:prstGeom prst="rect">
            <a:avLst/>
          </a:prstGeom>
          <a:noFill/>
          <a:ln>
            <a:noFill/>
          </a:ln>
        </p:spPr>
      </p:pic>
      <p:sp>
        <p:nvSpPr>
          <p:cNvPr id="656" name="Google Shape;656;p52">
            <a:hlinkClick r:id="rId8"/>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53"/>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33</a:t>
            </a:fld>
            <a:endParaRPr/>
          </a:p>
        </p:txBody>
      </p:sp>
      <p:sp>
        <p:nvSpPr>
          <p:cNvPr id="662" name="Google Shape;662;p53"/>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How Computers Work</a:t>
            </a:r>
            <a:endParaRPr sz="4000">
              <a:solidFill>
                <a:srgbClr val="741B47"/>
              </a:solidFill>
              <a:latin typeface="Raleway Medium"/>
              <a:ea typeface="Raleway Medium"/>
              <a:cs typeface="Raleway Medium"/>
              <a:sym typeface="Raleway Medium"/>
            </a:endParaRPr>
          </a:p>
        </p:txBody>
      </p:sp>
      <p:pic>
        <p:nvPicPr>
          <p:cNvPr id="663" name="Google Shape;663;p53"/>
          <p:cNvPicPr preferRelativeResize="0"/>
          <p:nvPr/>
        </p:nvPicPr>
        <p:blipFill rotWithShape="1">
          <a:blip r:embed="rId3">
            <a:alphaModFix/>
          </a:blip>
          <a:srcRect b="6270"/>
          <a:stretch/>
        </p:blipFill>
        <p:spPr>
          <a:xfrm>
            <a:off x="5145750" y="1964150"/>
            <a:ext cx="3071824" cy="1787775"/>
          </a:xfrm>
          <a:prstGeom prst="rect">
            <a:avLst/>
          </a:prstGeom>
          <a:noFill/>
          <a:ln>
            <a:noFill/>
          </a:ln>
        </p:spPr>
      </p:pic>
      <p:pic>
        <p:nvPicPr>
          <p:cNvPr id="664" name="Google Shape;664;p53"/>
          <p:cNvPicPr preferRelativeResize="0"/>
          <p:nvPr/>
        </p:nvPicPr>
        <p:blipFill rotWithShape="1">
          <a:blip r:embed="rId4">
            <a:alphaModFix/>
          </a:blip>
          <a:srcRect t="19465"/>
          <a:stretch/>
        </p:blipFill>
        <p:spPr>
          <a:xfrm>
            <a:off x="989400" y="1964150"/>
            <a:ext cx="2479754" cy="1997124"/>
          </a:xfrm>
          <a:prstGeom prst="rect">
            <a:avLst/>
          </a:prstGeom>
          <a:noFill/>
          <a:ln>
            <a:noFill/>
          </a:ln>
        </p:spPr>
      </p:pic>
      <p:sp>
        <p:nvSpPr>
          <p:cNvPr id="665" name="Google Shape;665;p53"/>
          <p:cNvSpPr txBox="1"/>
          <p:nvPr/>
        </p:nvSpPr>
        <p:spPr>
          <a:xfrm>
            <a:off x="522950" y="864025"/>
            <a:ext cx="3863100" cy="7347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a:solidFill>
                  <a:srgbClr val="741B47"/>
                </a:solidFill>
                <a:highlight>
                  <a:srgbClr val="FFFFFF"/>
                </a:highlight>
              </a:rPr>
              <a:t>Communication Devices</a:t>
            </a:r>
            <a:endParaRPr sz="1800" b="1">
              <a:solidFill>
                <a:srgbClr val="741B47"/>
              </a:solidFill>
              <a:highlight>
                <a:srgbClr val="FFFFFF"/>
              </a:highlight>
            </a:endParaRPr>
          </a:p>
        </p:txBody>
      </p:sp>
      <p:sp>
        <p:nvSpPr>
          <p:cNvPr id="666" name="Google Shape;666;p53"/>
          <p:cNvSpPr txBox="1"/>
          <p:nvPr/>
        </p:nvSpPr>
        <p:spPr>
          <a:xfrm>
            <a:off x="5664150" y="3915525"/>
            <a:ext cx="27138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TR" sz="1600" b="1">
                <a:solidFill>
                  <a:srgbClr val="073763"/>
                </a:solidFill>
                <a:latin typeface="Barlow"/>
                <a:ea typeface="Barlow"/>
                <a:cs typeface="Barlow"/>
                <a:sym typeface="Barlow"/>
              </a:rPr>
              <a:t>Network Interface Card</a:t>
            </a:r>
            <a:endParaRPr sz="1600" b="1">
              <a:solidFill>
                <a:srgbClr val="073763"/>
              </a:solidFill>
              <a:latin typeface="Barlow"/>
              <a:ea typeface="Barlow"/>
              <a:cs typeface="Barlow"/>
              <a:sym typeface="Barlow"/>
            </a:endParaRPr>
          </a:p>
        </p:txBody>
      </p:sp>
      <p:sp>
        <p:nvSpPr>
          <p:cNvPr id="667" name="Google Shape;667;p53"/>
          <p:cNvSpPr txBox="1"/>
          <p:nvPr/>
        </p:nvSpPr>
        <p:spPr>
          <a:xfrm>
            <a:off x="1320750" y="3915525"/>
            <a:ext cx="27138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TR" sz="1600" b="1">
                <a:solidFill>
                  <a:srgbClr val="073763"/>
                </a:solidFill>
                <a:latin typeface="Barlow"/>
                <a:ea typeface="Barlow"/>
                <a:cs typeface="Barlow"/>
                <a:sym typeface="Barlow"/>
              </a:rPr>
              <a:t>Wireless Adapter</a:t>
            </a:r>
            <a:endParaRPr sz="1600" b="1">
              <a:solidFill>
                <a:srgbClr val="073763"/>
              </a:solidFill>
              <a:latin typeface="Barlow"/>
              <a:ea typeface="Barlow"/>
              <a:cs typeface="Barlow"/>
              <a:sym typeface="Barlow"/>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6EABCD"/>
        </a:solidFill>
        <a:effectLst/>
      </p:bgPr>
    </p:bg>
    <p:spTree>
      <p:nvGrpSpPr>
        <p:cNvPr id="1" name="Shape 671"/>
        <p:cNvGrpSpPr/>
        <p:nvPr/>
      </p:nvGrpSpPr>
      <p:grpSpPr>
        <a:xfrm>
          <a:off x="0" y="0"/>
          <a:ext cx="0" cy="0"/>
          <a:chOff x="0" y="0"/>
          <a:chExt cx="0" cy="0"/>
        </a:xfrm>
      </p:grpSpPr>
      <p:sp>
        <p:nvSpPr>
          <p:cNvPr id="672" name="Google Shape;672;p54"/>
          <p:cNvSpPr/>
          <p:nvPr/>
        </p:nvSpPr>
        <p:spPr>
          <a:xfrm>
            <a:off x="220050" y="255025"/>
            <a:ext cx="8703900" cy="4475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4"/>
          <p:cNvSpPr txBox="1">
            <a:spLocks noGrp="1"/>
          </p:cNvSpPr>
          <p:nvPr>
            <p:ph type="title"/>
          </p:nvPr>
        </p:nvSpPr>
        <p:spPr>
          <a:xfrm>
            <a:off x="520950" y="428125"/>
            <a:ext cx="8102100" cy="4647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tr-TR" sz="2400">
                <a:solidFill>
                  <a:srgbClr val="0A3534"/>
                </a:solidFill>
                <a:latin typeface="Proxima Nova Semibold"/>
                <a:ea typeface="Proxima Nova Semibold"/>
                <a:cs typeface="Proxima Nova Semibold"/>
                <a:sym typeface="Proxima Nova Semibold"/>
              </a:rPr>
              <a:t>Drag your dot to how you are feeling:</a:t>
            </a:r>
            <a:endParaRPr sz="2400"/>
          </a:p>
        </p:txBody>
      </p:sp>
      <p:sp>
        <p:nvSpPr>
          <p:cNvPr id="674" name="Google Shape;674;p54"/>
          <p:cNvSpPr/>
          <p:nvPr/>
        </p:nvSpPr>
        <p:spPr>
          <a:xfrm>
            <a:off x="724250" y="3829363"/>
            <a:ext cx="2199000" cy="464700"/>
          </a:xfrm>
          <a:prstGeom prst="rect">
            <a:avLst/>
          </a:prstGeom>
          <a:solidFill>
            <a:srgbClr val="8FA3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a:solidFill>
                  <a:srgbClr val="FFFFFF"/>
                </a:solidFill>
                <a:latin typeface="Proxima Nova Semibold"/>
                <a:ea typeface="Proxima Nova Semibold"/>
                <a:cs typeface="Proxima Nova Semibold"/>
                <a:sym typeface="Proxima Nova Semibold"/>
              </a:rPr>
              <a:t>Keep going, I understand</a:t>
            </a:r>
            <a:endParaRPr>
              <a:solidFill>
                <a:srgbClr val="FFFFFF"/>
              </a:solidFill>
              <a:latin typeface="Proxima Nova Semibold"/>
              <a:ea typeface="Proxima Nova Semibold"/>
              <a:cs typeface="Proxima Nova Semibold"/>
              <a:sym typeface="Proxima Nova Semibold"/>
            </a:endParaRPr>
          </a:p>
        </p:txBody>
      </p:sp>
      <p:sp>
        <p:nvSpPr>
          <p:cNvPr id="675" name="Google Shape;675;p54"/>
          <p:cNvSpPr/>
          <p:nvPr/>
        </p:nvSpPr>
        <p:spPr>
          <a:xfrm>
            <a:off x="3461300" y="3829363"/>
            <a:ext cx="2199000" cy="464700"/>
          </a:xfrm>
          <a:prstGeom prst="rect">
            <a:avLst/>
          </a:prstGeom>
          <a:solidFill>
            <a:srgbClr val="F5E98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a:solidFill>
                  <a:srgbClr val="4F5B23"/>
                </a:solidFill>
                <a:latin typeface="Proxima Nova Semibold"/>
                <a:ea typeface="Proxima Nova Semibold"/>
                <a:cs typeface="Proxima Nova Semibold"/>
                <a:sym typeface="Proxima Nova Semibold"/>
              </a:rPr>
              <a:t>I’m a little confused</a:t>
            </a:r>
            <a:endParaRPr>
              <a:solidFill>
                <a:srgbClr val="4F5B23"/>
              </a:solidFill>
              <a:latin typeface="Proxima Nova Semibold"/>
              <a:ea typeface="Proxima Nova Semibold"/>
              <a:cs typeface="Proxima Nova Semibold"/>
              <a:sym typeface="Proxima Nova Semibold"/>
            </a:endParaRPr>
          </a:p>
        </p:txBody>
      </p:sp>
      <p:sp>
        <p:nvSpPr>
          <p:cNvPr id="676" name="Google Shape;676;p54"/>
          <p:cNvSpPr/>
          <p:nvPr/>
        </p:nvSpPr>
        <p:spPr>
          <a:xfrm>
            <a:off x="6223200" y="3837300"/>
            <a:ext cx="2199000" cy="464700"/>
          </a:xfrm>
          <a:prstGeom prst="rect">
            <a:avLst/>
          </a:prstGeom>
          <a:solidFill>
            <a:srgbClr val="D95B5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a:solidFill>
                  <a:srgbClr val="FFFFFF"/>
                </a:solidFill>
                <a:latin typeface="Proxima Nova Semibold"/>
                <a:ea typeface="Proxima Nova Semibold"/>
                <a:cs typeface="Proxima Nova Semibold"/>
                <a:sym typeface="Proxima Nova Semibold"/>
              </a:rPr>
              <a:t>Stop, I need help!</a:t>
            </a:r>
            <a:endParaRPr>
              <a:solidFill>
                <a:srgbClr val="FFFFFF"/>
              </a:solidFill>
              <a:latin typeface="Proxima Nova Semibold"/>
              <a:ea typeface="Proxima Nova Semibold"/>
              <a:cs typeface="Proxima Nova Semibold"/>
              <a:sym typeface="Proxima Nova Semibold"/>
            </a:endParaRPr>
          </a:p>
        </p:txBody>
      </p:sp>
      <p:pic>
        <p:nvPicPr>
          <p:cNvPr id="677" name="Google Shape;677;p54">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pic>
        <p:nvPicPr>
          <p:cNvPr id="678" name="Google Shape;678;p54"/>
          <p:cNvPicPr preferRelativeResize="0"/>
          <p:nvPr/>
        </p:nvPicPr>
        <p:blipFill>
          <a:blip r:embed="rId5">
            <a:alphaModFix/>
          </a:blip>
          <a:stretch>
            <a:fillRect/>
          </a:stretch>
        </p:blipFill>
        <p:spPr>
          <a:xfrm>
            <a:off x="471375" y="1060305"/>
            <a:ext cx="2704742" cy="2704728"/>
          </a:xfrm>
          <a:prstGeom prst="rect">
            <a:avLst/>
          </a:prstGeom>
          <a:noFill/>
          <a:ln>
            <a:noFill/>
          </a:ln>
        </p:spPr>
      </p:pic>
      <p:pic>
        <p:nvPicPr>
          <p:cNvPr id="679" name="Google Shape;679;p54"/>
          <p:cNvPicPr preferRelativeResize="0"/>
          <p:nvPr/>
        </p:nvPicPr>
        <p:blipFill>
          <a:blip r:embed="rId6">
            <a:alphaModFix/>
          </a:blip>
          <a:stretch>
            <a:fillRect/>
          </a:stretch>
        </p:blipFill>
        <p:spPr>
          <a:xfrm>
            <a:off x="5967884" y="1060297"/>
            <a:ext cx="2704742" cy="2704728"/>
          </a:xfrm>
          <a:prstGeom prst="rect">
            <a:avLst/>
          </a:prstGeom>
          <a:noFill/>
          <a:ln>
            <a:noFill/>
          </a:ln>
        </p:spPr>
      </p:pic>
      <p:pic>
        <p:nvPicPr>
          <p:cNvPr id="680" name="Google Shape;680;p54"/>
          <p:cNvPicPr preferRelativeResize="0"/>
          <p:nvPr/>
        </p:nvPicPr>
        <p:blipFill>
          <a:blip r:embed="rId7">
            <a:alphaModFix/>
          </a:blip>
          <a:stretch>
            <a:fillRect/>
          </a:stretch>
        </p:blipFill>
        <p:spPr>
          <a:xfrm>
            <a:off x="3219629" y="1060302"/>
            <a:ext cx="2704742" cy="2704728"/>
          </a:xfrm>
          <a:prstGeom prst="rect">
            <a:avLst/>
          </a:prstGeom>
          <a:noFill/>
          <a:ln>
            <a:noFill/>
          </a:ln>
        </p:spPr>
      </p:pic>
      <p:sp>
        <p:nvSpPr>
          <p:cNvPr id="681" name="Google Shape;681;p54">
            <a:hlinkClick r:id="rId8"/>
          </p:cNvPr>
          <p:cNvSpPr/>
          <p:nvPr/>
        </p:nvSpPr>
        <p:spPr>
          <a:xfrm>
            <a:off x="-63500" y="-635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55"/>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35</a:t>
            </a:fld>
            <a:endParaRPr/>
          </a:p>
        </p:txBody>
      </p:sp>
      <p:pic>
        <p:nvPicPr>
          <p:cNvPr id="687" name="Google Shape;687;p55"/>
          <p:cNvPicPr preferRelativeResize="0"/>
          <p:nvPr/>
        </p:nvPicPr>
        <p:blipFill rotWithShape="1">
          <a:blip r:embed="rId3">
            <a:alphaModFix/>
          </a:blip>
          <a:srcRect t="13603" r="1989" b="40718"/>
          <a:stretch/>
        </p:blipFill>
        <p:spPr>
          <a:xfrm>
            <a:off x="2182900" y="1567150"/>
            <a:ext cx="4480925" cy="1566400"/>
          </a:xfrm>
          <a:prstGeom prst="rect">
            <a:avLst/>
          </a:prstGeom>
          <a:noFill/>
          <a:ln>
            <a:noFill/>
          </a:ln>
        </p:spPr>
      </p:pic>
      <p:sp>
        <p:nvSpPr>
          <p:cNvPr id="688" name="Google Shape;688;p55"/>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56"/>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36</a:t>
            </a:fld>
            <a:endParaRPr/>
          </a:p>
        </p:txBody>
      </p:sp>
      <p:sp>
        <p:nvSpPr>
          <p:cNvPr id="694" name="Google Shape;694;p56"/>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pic>
        <p:nvPicPr>
          <p:cNvPr id="695" name="Google Shape;695;p56"/>
          <p:cNvPicPr preferRelativeResize="0"/>
          <p:nvPr/>
        </p:nvPicPr>
        <p:blipFill>
          <a:blip r:embed="rId3">
            <a:alphaModFix/>
          </a:blip>
          <a:stretch>
            <a:fillRect/>
          </a:stretch>
        </p:blipFill>
        <p:spPr>
          <a:xfrm>
            <a:off x="799075" y="2753225"/>
            <a:ext cx="1031400" cy="1031400"/>
          </a:xfrm>
          <a:prstGeom prst="rect">
            <a:avLst/>
          </a:prstGeom>
          <a:noFill/>
          <a:ln w="9525" cap="flat" cmpd="sng">
            <a:solidFill>
              <a:srgbClr val="000000"/>
            </a:solidFill>
            <a:prstDash val="solid"/>
            <a:round/>
            <a:headEnd type="none" w="sm" len="sm"/>
            <a:tailEnd type="none" w="sm" len="sm"/>
          </a:ln>
        </p:spPr>
      </p:pic>
      <p:sp>
        <p:nvSpPr>
          <p:cNvPr id="696" name="Google Shape;696;p56"/>
          <p:cNvSpPr/>
          <p:nvPr/>
        </p:nvSpPr>
        <p:spPr>
          <a:xfrm>
            <a:off x="1933875" y="3119063"/>
            <a:ext cx="694200" cy="2997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7" name="Google Shape;697;p56"/>
          <p:cNvPicPr preferRelativeResize="0"/>
          <p:nvPr/>
        </p:nvPicPr>
        <p:blipFill>
          <a:blip r:embed="rId4">
            <a:alphaModFix/>
          </a:blip>
          <a:stretch>
            <a:fillRect/>
          </a:stretch>
        </p:blipFill>
        <p:spPr>
          <a:xfrm>
            <a:off x="2248825" y="1688200"/>
            <a:ext cx="3751275" cy="2245375"/>
          </a:xfrm>
          <a:prstGeom prst="rect">
            <a:avLst/>
          </a:prstGeom>
          <a:noFill/>
          <a:ln>
            <a:noFill/>
          </a:ln>
        </p:spPr>
      </p:pic>
      <p:sp>
        <p:nvSpPr>
          <p:cNvPr id="698" name="Google Shape;698;p56"/>
          <p:cNvSpPr/>
          <p:nvPr/>
        </p:nvSpPr>
        <p:spPr>
          <a:xfrm>
            <a:off x="5652025" y="3119063"/>
            <a:ext cx="694200" cy="2997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6"/>
          <p:cNvSpPr txBox="1"/>
          <p:nvPr/>
        </p:nvSpPr>
        <p:spPr>
          <a:xfrm>
            <a:off x="6494650" y="1802038"/>
            <a:ext cx="2364300" cy="25551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Clr>
                <a:srgbClr val="073763"/>
              </a:buClr>
              <a:buSzPts val="2200"/>
              <a:buFont typeface="Barlow"/>
              <a:buChar char="●"/>
            </a:pPr>
            <a:r>
              <a:rPr lang="tr-TR" sz="2200" b="1">
                <a:solidFill>
                  <a:srgbClr val="073763"/>
                </a:solidFill>
                <a:latin typeface="Barlow"/>
                <a:ea typeface="Barlow"/>
                <a:cs typeface="Barlow"/>
                <a:sym typeface="Barlow"/>
              </a:rPr>
              <a:t>Music</a:t>
            </a:r>
            <a:endParaRPr sz="2200" b="1">
              <a:solidFill>
                <a:srgbClr val="073763"/>
              </a:solidFill>
              <a:latin typeface="Barlow"/>
              <a:ea typeface="Barlow"/>
              <a:cs typeface="Barlow"/>
              <a:sym typeface="Barlow"/>
            </a:endParaRPr>
          </a:p>
          <a:p>
            <a:pPr marL="457200" lvl="0" indent="-368300" algn="l" rtl="0">
              <a:spcBef>
                <a:spcPts val="0"/>
              </a:spcBef>
              <a:spcAft>
                <a:spcPts val="0"/>
              </a:spcAft>
              <a:buClr>
                <a:srgbClr val="073763"/>
              </a:buClr>
              <a:buSzPts val="2200"/>
              <a:buFont typeface="Barlow"/>
              <a:buChar char="●"/>
            </a:pPr>
            <a:r>
              <a:rPr lang="tr-TR" sz="2200" b="1">
                <a:solidFill>
                  <a:srgbClr val="073763"/>
                </a:solidFill>
                <a:latin typeface="Barlow"/>
                <a:ea typeface="Barlow"/>
                <a:cs typeface="Barlow"/>
                <a:sym typeface="Barlow"/>
              </a:rPr>
              <a:t>Video</a:t>
            </a:r>
            <a:endParaRPr sz="2200" b="1">
              <a:solidFill>
                <a:srgbClr val="073763"/>
              </a:solidFill>
              <a:latin typeface="Barlow"/>
              <a:ea typeface="Barlow"/>
              <a:cs typeface="Barlow"/>
              <a:sym typeface="Barlow"/>
            </a:endParaRPr>
          </a:p>
          <a:p>
            <a:pPr marL="457200" lvl="0" indent="-368300" algn="l" rtl="0">
              <a:spcBef>
                <a:spcPts val="0"/>
              </a:spcBef>
              <a:spcAft>
                <a:spcPts val="0"/>
              </a:spcAft>
              <a:buClr>
                <a:srgbClr val="073763"/>
              </a:buClr>
              <a:buSzPts val="2200"/>
              <a:buFont typeface="Barlow"/>
              <a:buChar char="●"/>
            </a:pPr>
            <a:r>
              <a:rPr lang="tr-TR" sz="2200" b="1">
                <a:solidFill>
                  <a:srgbClr val="073763"/>
                </a:solidFill>
                <a:latin typeface="Barlow"/>
                <a:ea typeface="Barlow"/>
                <a:cs typeface="Barlow"/>
                <a:sym typeface="Barlow"/>
              </a:rPr>
              <a:t>Chat</a:t>
            </a:r>
            <a:endParaRPr sz="2200" b="1">
              <a:solidFill>
                <a:srgbClr val="073763"/>
              </a:solidFill>
              <a:latin typeface="Barlow"/>
              <a:ea typeface="Barlow"/>
              <a:cs typeface="Barlow"/>
              <a:sym typeface="Barlow"/>
            </a:endParaRPr>
          </a:p>
          <a:p>
            <a:pPr marL="457200" lvl="0" indent="-368300" algn="l" rtl="0">
              <a:spcBef>
                <a:spcPts val="0"/>
              </a:spcBef>
              <a:spcAft>
                <a:spcPts val="0"/>
              </a:spcAft>
              <a:buClr>
                <a:srgbClr val="073763"/>
              </a:buClr>
              <a:buSzPts val="2200"/>
              <a:buFont typeface="Barlow"/>
              <a:buChar char="●"/>
            </a:pPr>
            <a:r>
              <a:rPr lang="tr-TR" sz="2200" b="1">
                <a:solidFill>
                  <a:srgbClr val="073763"/>
                </a:solidFill>
                <a:latin typeface="Barlow"/>
                <a:ea typeface="Barlow"/>
                <a:cs typeface="Barlow"/>
                <a:sym typeface="Barlow"/>
              </a:rPr>
              <a:t>Shopping</a:t>
            </a:r>
            <a:endParaRPr sz="2200" b="1">
              <a:solidFill>
                <a:srgbClr val="073763"/>
              </a:solidFill>
              <a:latin typeface="Barlow"/>
              <a:ea typeface="Barlow"/>
              <a:cs typeface="Barlow"/>
              <a:sym typeface="Barlow"/>
            </a:endParaRPr>
          </a:p>
          <a:p>
            <a:pPr marL="457200" lvl="0" indent="-368300" algn="l" rtl="0">
              <a:spcBef>
                <a:spcPts val="0"/>
              </a:spcBef>
              <a:spcAft>
                <a:spcPts val="0"/>
              </a:spcAft>
              <a:buClr>
                <a:srgbClr val="073763"/>
              </a:buClr>
              <a:buSzPts val="2200"/>
              <a:buFont typeface="Barlow"/>
              <a:buChar char="●"/>
            </a:pPr>
            <a:r>
              <a:rPr lang="tr-TR" sz="2200" b="1">
                <a:solidFill>
                  <a:srgbClr val="073763"/>
                </a:solidFill>
                <a:latin typeface="Barlow"/>
                <a:ea typeface="Barlow"/>
                <a:cs typeface="Barlow"/>
                <a:sym typeface="Barlow"/>
              </a:rPr>
              <a:t>Coding</a:t>
            </a:r>
            <a:endParaRPr sz="2200" b="1">
              <a:solidFill>
                <a:srgbClr val="073763"/>
              </a:solidFill>
              <a:latin typeface="Barlow"/>
              <a:ea typeface="Barlow"/>
              <a:cs typeface="Barlow"/>
              <a:sym typeface="Barlow"/>
            </a:endParaRPr>
          </a:p>
          <a:p>
            <a:pPr marL="457200" lvl="0" indent="-368300" algn="l" rtl="0">
              <a:spcBef>
                <a:spcPts val="0"/>
              </a:spcBef>
              <a:spcAft>
                <a:spcPts val="0"/>
              </a:spcAft>
              <a:buClr>
                <a:srgbClr val="073763"/>
              </a:buClr>
              <a:buSzPts val="2200"/>
              <a:buFont typeface="Barlow"/>
              <a:buChar char="●"/>
            </a:pPr>
            <a:r>
              <a:rPr lang="tr-TR" sz="2200" b="1">
                <a:solidFill>
                  <a:srgbClr val="073763"/>
                </a:solidFill>
                <a:latin typeface="Barlow"/>
                <a:ea typeface="Barlow"/>
                <a:cs typeface="Barlow"/>
                <a:sym typeface="Barlow"/>
              </a:rPr>
              <a:t>Reading</a:t>
            </a:r>
            <a:endParaRPr sz="2200" b="1">
              <a:solidFill>
                <a:srgbClr val="073763"/>
              </a:solidFill>
              <a:latin typeface="Barlow"/>
              <a:ea typeface="Barlow"/>
              <a:cs typeface="Barlow"/>
              <a:sym typeface="Barlow"/>
            </a:endParaRPr>
          </a:p>
          <a:p>
            <a:pPr marL="457200" lvl="0" indent="-368300" algn="l" rtl="0">
              <a:spcBef>
                <a:spcPts val="0"/>
              </a:spcBef>
              <a:spcAft>
                <a:spcPts val="0"/>
              </a:spcAft>
              <a:buClr>
                <a:srgbClr val="073763"/>
              </a:buClr>
              <a:buSzPts val="2200"/>
              <a:buFont typeface="Barlow"/>
              <a:buChar char="●"/>
            </a:pPr>
            <a:r>
              <a:rPr lang="tr-TR" sz="2200" b="1">
                <a:solidFill>
                  <a:srgbClr val="073763"/>
                </a:solidFill>
                <a:latin typeface="Barlow"/>
                <a:ea typeface="Barlow"/>
                <a:cs typeface="Barlow"/>
                <a:sym typeface="Barlow"/>
              </a:rPr>
              <a:t>Gaming</a:t>
            </a:r>
            <a:endParaRPr sz="2200" b="1">
              <a:solidFill>
                <a:srgbClr val="073763"/>
              </a:solidFill>
              <a:latin typeface="Barlow"/>
              <a:ea typeface="Barlow"/>
              <a:cs typeface="Barlow"/>
              <a:sym typeface="Barlow"/>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57"/>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37</a:t>
            </a:fld>
            <a:endParaRPr/>
          </a:p>
        </p:txBody>
      </p:sp>
      <p:sp>
        <p:nvSpPr>
          <p:cNvPr id="705" name="Google Shape;705;p57"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57"/>
          <p:cNvSpPr txBox="1"/>
          <p:nvPr/>
        </p:nvSpPr>
        <p:spPr>
          <a:xfrm>
            <a:off x="522950" y="864025"/>
            <a:ext cx="7953900" cy="17874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a:solidFill>
                  <a:srgbClr val="741B47"/>
                </a:solidFill>
                <a:highlight>
                  <a:srgbClr val="FFFFFF"/>
                </a:highlight>
              </a:rPr>
              <a:t>OPERATING SYSTEMS:</a:t>
            </a:r>
            <a:endParaRPr sz="1800" b="1">
              <a:solidFill>
                <a:srgbClr val="741B47"/>
              </a:solidFill>
              <a:highlight>
                <a:srgbClr val="FFFFFF"/>
              </a:highlight>
            </a:endParaRPr>
          </a:p>
          <a:p>
            <a:pPr marL="457200" lvl="0" indent="0" algn="l" rtl="0">
              <a:spcBef>
                <a:spcPts val="0"/>
              </a:spcBef>
              <a:spcAft>
                <a:spcPts val="0"/>
              </a:spcAft>
              <a:buNone/>
            </a:pPr>
            <a:r>
              <a:rPr lang="tr-TR" sz="1800" b="1">
                <a:solidFill>
                  <a:srgbClr val="741B47"/>
                </a:solidFill>
                <a:highlight>
                  <a:srgbClr val="FFFFFF"/>
                </a:highlight>
              </a:rPr>
              <a:t>AN OPERATING SYSTEM (OS) IS </a:t>
            </a:r>
            <a:r>
              <a:rPr lang="tr-TR" sz="1800" b="1">
                <a:highlight>
                  <a:srgbClr val="FFFFFF"/>
                </a:highlight>
              </a:rPr>
              <a:t>SYSTEM SOFTWARE</a:t>
            </a:r>
            <a:r>
              <a:rPr lang="tr-TR" sz="1800" b="1">
                <a:solidFill>
                  <a:srgbClr val="741B47"/>
                </a:solidFill>
                <a:highlight>
                  <a:srgbClr val="FFFFFF"/>
                </a:highlight>
              </a:rPr>
              <a:t> THAT MANAGES </a:t>
            </a:r>
            <a:r>
              <a:rPr lang="tr-TR" sz="1800" b="1">
                <a:highlight>
                  <a:srgbClr val="FFFFFF"/>
                </a:highlight>
              </a:rPr>
              <a:t>COMPUTER HARDWARE</a:t>
            </a:r>
            <a:r>
              <a:rPr lang="tr-TR" sz="1800" b="1">
                <a:solidFill>
                  <a:srgbClr val="741B47"/>
                </a:solidFill>
                <a:highlight>
                  <a:srgbClr val="FFFFFF"/>
                </a:highlight>
              </a:rPr>
              <a:t> AND </a:t>
            </a:r>
            <a:r>
              <a:rPr lang="tr-TR" sz="1800" b="1">
                <a:highlight>
                  <a:srgbClr val="FFFFFF"/>
                </a:highlight>
              </a:rPr>
              <a:t>SOFTWARE</a:t>
            </a:r>
            <a:r>
              <a:rPr lang="tr-TR" sz="1800" b="1">
                <a:solidFill>
                  <a:srgbClr val="741B47"/>
                </a:solidFill>
                <a:highlight>
                  <a:srgbClr val="FFFFFF"/>
                </a:highlight>
              </a:rPr>
              <a:t> RESOURCES AND PROVIDES COMMON </a:t>
            </a:r>
            <a:r>
              <a:rPr lang="tr-TR" sz="1800" b="1">
                <a:highlight>
                  <a:srgbClr val="FFFFFF"/>
                </a:highlight>
              </a:rPr>
              <a:t>SERVICES</a:t>
            </a:r>
            <a:r>
              <a:rPr lang="tr-TR" sz="1800" b="1">
                <a:solidFill>
                  <a:srgbClr val="741B47"/>
                </a:solidFill>
                <a:highlight>
                  <a:srgbClr val="FFFFFF"/>
                </a:highlight>
              </a:rPr>
              <a:t> FOR </a:t>
            </a:r>
            <a:r>
              <a:rPr lang="tr-TR" sz="1800" b="1">
                <a:highlight>
                  <a:srgbClr val="FFFFFF"/>
                </a:highlight>
              </a:rPr>
              <a:t>COMPUTER PROGRAMS</a:t>
            </a:r>
            <a:r>
              <a:rPr lang="tr-TR" sz="1800" b="1">
                <a:solidFill>
                  <a:srgbClr val="741B47"/>
                </a:solidFill>
                <a:highlight>
                  <a:srgbClr val="FFFFFF"/>
                </a:highlight>
              </a:rPr>
              <a:t> REQUIRE AN OPERATING SYSTEM TO FUNCTION.</a:t>
            </a:r>
            <a:endParaRPr sz="1800" b="1">
              <a:solidFill>
                <a:srgbClr val="741B47"/>
              </a:solidFill>
              <a:highlight>
                <a:srgbClr val="FFFFFF"/>
              </a:highlight>
            </a:endParaRPr>
          </a:p>
        </p:txBody>
      </p:sp>
      <p:pic>
        <p:nvPicPr>
          <p:cNvPr id="707" name="Google Shape;707;p57"/>
          <p:cNvPicPr preferRelativeResize="0"/>
          <p:nvPr/>
        </p:nvPicPr>
        <p:blipFill>
          <a:blip r:embed="rId3">
            <a:alphaModFix/>
          </a:blip>
          <a:stretch>
            <a:fillRect/>
          </a:stretch>
        </p:blipFill>
        <p:spPr>
          <a:xfrm>
            <a:off x="1958650" y="2817888"/>
            <a:ext cx="4876800" cy="2085975"/>
          </a:xfrm>
          <a:prstGeom prst="rect">
            <a:avLst/>
          </a:prstGeom>
          <a:noFill/>
          <a:ln>
            <a:noFill/>
          </a:ln>
        </p:spPr>
      </p:pic>
      <p:sp>
        <p:nvSpPr>
          <p:cNvPr id="708" name="Google Shape;708;p57"/>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58"/>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38</a:t>
            </a:fld>
            <a:endParaRPr/>
          </a:p>
        </p:txBody>
      </p:sp>
      <p:sp>
        <p:nvSpPr>
          <p:cNvPr id="714" name="Google Shape;714;p58"/>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pic>
        <p:nvPicPr>
          <p:cNvPr id="715" name="Google Shape;715;p58"/>
          <p:cNvPicPr preferRelativeResize="0"/>
          <p:nvPr/>
        </p:nvPicPr>
        <p:blipFill>
          <a:blip r:embed="rId3">
            <a:alphaModFix/>
          </a:blip>
          <a:stretch>
            <a:fillRect/>
          </a:stretch>
        </p:blipFill>
        <p:spPr>
          <a:xfrm>
            <a:off x="2554663" y="800200"/>
            <a:ext cx="3855927" cy="40385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59"/>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39</a:t>
            </a:fld>
            <a:endParaRPr/>
          </a:p>
        </p:txBody>
      </p:sp>
      <p:sp>
        <p:nvSpPr>
          <p:cNvPr id="721" name="Google Shape;721;p59"/>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pic>
        <p:nvPicPr>
          <p:cNvPr id="722" name="Google Shape;722;p59"/>
          <p:cNvPicPr preferRelativeResize="0"/>
          <p:nvPr/>
        </p:nvPicPr>
        <p:blipFill>
          <a:blip r:embed="rId3">
            <a:alphaModFix/>
          </a:blip>
          <a:stretch>
            <a:fillRect/>
          </a:stretch>
        </p:blipFill>
        <p:spPr>
          <a:xfrm>
            <a:off x="2189025" y="2356825"/>
            <a:ext cx="5096850" cy="2092450"/>
          </a:xfrm>
          <a:prstGeom prst="rect">
            <a:avLst/>
          </a:prstGeom>
          <a:noFill/>
          <a:ln>
            <a:noFill/>
          </a:ln>
        </p:spPr>
      </p:pic>
      <p:sp>
        <p:nvSpPr>
          <p:cNvPr id="723" name="Google Shape;723;p59"/>
          <p:cNvSpPr txBox="1"/>
          <p:nvPr/>
        </p:nvSpPr>
        <p:spPr>
          <a:xfrm>
            <a:off x="635650" y="893100"/>
            <a:ext cx="7936200" cy="12930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tr-TR" sz="1800" b="1" u="sng">
                <a:solidFill>
                  <a:srgbClr val="741B47"/>
                </a:solidFill>
                <a:latin typeface="Raleway"/>
                <a:ea typeface="Raleway"/>
                <a:cs typeface="Raleway"/>
                <a:sym typeface="Raleway"/>
              </a:rPr>
              <a:t>Kernel:</a:t>
            </a:r>
            <a:endParaRPr sz="1800" b="1" u="sng">
              <a:solidFill>
                <a:srgbClr val="741B47"/>
              </a:solidFill>
              <a:latin typeface="Raleway"/>
              <a:ea typeface="Raleway"/>
              <a:cs typeface="Raleway"/>
              <a:sym typeface="Raleway"/>
            </a:endParaRPr>
          </a:p>
          <a:p>
            <a:pPr marL="0" lvl="0" indent="0" algn="just" rtl="0">
              <a:spcBef>
                <a:spcPts val="0"/>
              </a:spcBef>
              <a:spcAft>
                <a:spcPts val="0"/>
              </a:spcAft>
              <a:buNone/>
            </a:pPr>
            <a:r>
              <a:rPr lang="tr-TR" sz="1800">
                <a:solidFill>
                  <a:srgbClr val="741B47"/>
                </a:solidFill>
                <a:latin typeface="Raleway Medium"/>
                <a:ea typeface="Raleway Medium"/>
                <a:cs typeface="Raleway Medium"/>
                <a:sym typeface="Raleway Medium"/>
              </a:rPr>
              <a:t>It connects applications to the actual processing of data. It also manages all communications between software and </a:t>
            </a:r>
            <a:r>
              <a:rPr lang="tr-TR" sz="1800">
                <a:solidFill>
                  <a:srgbClr val="741B47"/>
                </a:solidFill>
                <a:uFill>
                  <a:noFill/>
                </a:uFill>
                <a:latin typeface="Raleway Medium"/>
                <a:ea typeface="Raleway Medium"/>
                <a:cs typeface="Raleway Medium"/>
                <a:sym typeface="Raleway Medium"/>
                <a:hlinkClick r:id="rId4">
                  <a:extLst>
                    <a:ext uri="{A12FA001-AC4F-418D-AE19-62706E023703}">
                      <ahyp:hlinkClr xmlns:ahyp="http://schemas.microsoft.com/office/drawing/2018/hyperlinkcolor" val="tx"/>
                    </a:ext>
                  </a:extLst>
                </a:hlinkClick>
              </a:rPr>
              <a:t>hardware components</a:t>
            </a:r>
            <a:r>
              <a:rPr lang="tr-TR" sz="1800">
                <a:solidFill>
                  <a:srgbClr val="741B47"/>
                </a:solidFill>
                <a:latin typeface="Raleway Medium"/>
                <a:ea typeface="Raleway Medium"/>
                <a:cs typeface="Raleway Medium"/>
                <a:sym typeface="Raleway Medium"/>
              </a:rPr>
              <a:t> to ensure usability and reliability.</a:t>
            </a:r>
            <a:endParaRPr sz="1800">
              <a:latin typeface="Barlow Light"/>
              <a:ea typeface="Barlow Light"/>
              <a:cs typeface="Barlow Light"/>
              <a:sym typeface="Barlow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21"/>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4</a:t>
            </a:fld>
            <a:endParaRPr/>
          </a:p>
        </p:txBody>
      </p:sp>
      <p:sp>
        <p:nvSpPr>
          <p:cNvPr id="377" name="Google Shape;377;p21"/>
          <p:cNvSpPr txBox="1">
            <a:spLocks noGrp="1"/>
          </p:cNvSpPr>
          <p:nvPr>
            <p:ph type="ctrTitle" idx="4294967295"/>
          </p:nvPr>
        </p:nvSpPr>
        <p:spPr>
          <a:xfrm>
            <a:off x="1264525" y="0"/>
            <a:ext cx="6690600" cy="654600"/>
          </a:xfrm>
          <a:prstGeom prst="rect">
            <a:avLst/>
          </a:prstGeom>
          <a:noFill/>
          <a:ln>
            <a:noFill/>
          </a:ln>
        </p:spPr>
        <p:txBody>
          <a:bodyPr spcFirstLastPara="1" wrap="square" lIns="0" tIns="0" rIns="0" bIns="0" anchor="b" anchorCtr="0">
            <a:noAutofit/>
          </a:bodyPr>
          <a:lstStyle/>
          <a:p>
            <a:pPr marL="0" marR="0" lvl="0" indent="0" algn="ctr" rtl="0">
              <a:lnSpc>
                <a:spcPct val="80000"/>
              </a:lnSpc>
              <a:spcBef>
                <a:spcPts val="0"/>
              </a:spcBef>
              <a:spcAft>
                <a:spcPts val="0"/>
              </a:spcAft>
              <a:buClr>
                <a:schemeClr val="accent2"/>
              </a:buClr>
              <a:buSzPts val="4800"/>
              <a:buFont typeface="Raleway SemiBold"/>
              <a:buNone/>
            </a:pPr>
            <a:r>
              <a:rPr lang="tr-TR">
                <a:solidFill>
                  <a:srgbClr val="741B47"/>
                </a:solidFill>
                <a:latin typeface="Raleway Medium"/>
                <a:ea typeface="Raleway Medium"/>
                <a:cs typeface="Raleway Medium"/>
                <a:sym typeface="Raleway Medium"/>
              </a:rPr>
              <a:t>Agenda</a:t>
            </a:r>
            <a:endParaRPr sz="4800" b="0" i="0" u="none" strike="noStrike" cap="none">
              <a:solidFill>
                <a:srgbClr val="741B47"/>
              </a:solidFill>
              <a:latin typeface="Raleway Medium"/>
              <a:ea typeface="Raleway Medium"/>
              <a:cs typeface="Raleway Medium"/>
              <a:sym typeface="Raleway Medium"/>
            </a:endParaRPr>
          </a:p>
        </p:txBody>
      </p:sp>
      <p:sp>
        <p:nvSpPr>
          <p:cNvPr id="378" name="Google Shape;378;p21"/>
          <p:cNvSpPr txBox="1">
            <a:spLocks noGrp="1"/>
          </p:cNvSpPr>
          <p:nvPr>
            <p:ph type="subTitle" idx="4294967295"/>
          </p:nvPr>
        </p:nvSpPr>
        <p:spPr>
          <a:xfrm>
            <a:off x="845725" y="1229675"/>
            <a:ext cx="7842300" cy="2529900"/>
          </a:xfrm>
          <a:prstGeom prst="rect">
            <a:avLst/>
          </a:prstGeom>
          <a:noFill/>
          <a:ln>
            <a:noFill/>
          </a:ln>
        </p:spPr>
        <p:txBody>
          <a:bodyPr spcFirstLastPara="1" wrap="square" lIns="0" tIns="0" rIns="0" bIns="0" anchor="t" anchorCtr="0">
            <a:noAutofit/>
          </a:bodyPr>
          <a:lstStyle/>
          <a:p>
            <a:pPr marL="457200" marR="0" lvl="0" indent="-457200" algn="l" rtl="0">
              <a:lnSpc>
                <a:spcPct val="110000"/>
              </a:lnSpc>
              <a:spcBef>
                <a:spcPts val="600"/>
              </a:spcBef>
              <a:spcAft>
                <a:spcPts val="0"/>
              </a:spcAft>
              <a:buClr>
                <a:srgbClr val="741B47"/>
              </a:buClr>
              <a:buSzPts val="3600"/>
              <a:buFont typeface="Raleway"/>
              <a:buChar char="▶"/>
            </a:pPr>
            <a:r>
              <a:rPr lang="tr-TR" sz="3600" dirty="0" err="1">
                <a:latin typeface="Raleway"/>
                <a:ea typeface="Raleway"/>
                <a:cs typeface="Raleway"/>
                <a:sym typeface="Raleway"/>
              </a:rPr>
              <a:t>Introduction</a:t>
            </a:r>
            <a:endParaRPr sz="3600" dirty="0">
              <a:latin typeface="Raleway"/>
              <a:ea typeface="Raleway"/>
              <a:cs typeface="Raleway"/>
              <a:sym typeface="Raleway"/>
            </a:endParaRPr>
          </a:p>
          <a:p>
            <a:pPr marL="457200" marR="0" lvl="0" indent="-457200" algn="l" rtl="0">
              <a:lnSpc>
                <a:spcPct val="110000"/>
              </a:lnSpc>
              <a:spcBef>
                <a:spcPts val="600"/>
              </a:spcBef>
              <a:spcAft>
                <a:spcPts val="0"/>
              </a:spcAft>
              <a:buClr>
                <a:srgbClr val="741B47"/>
              </a:buClr>
              <a:buSzPts val="3600"/>
              <a:buFont typeface="Raleway"/>
              <a:buChar char="▶"/>
            </a:pPr>
            <a:r>
              <a:rPr lang="tr-TR" sz="3600" dirty="0" err="1">
                <a:latin typeface="Raleway"/>
                <a:ea typeface="Raleway"/>
                <a:cs typeface="Raleway"/>
                <a:sym typeface="Raleway"/>
              </a:rPr>
              <a:t>What</a:t>
            </a:r>
            <a:r>
              <a:rPr lang="tr-TR" sz="3600" dirty="0">
                <a:latin typeface="Raleway"/>
                <a:ea typeface="Raleway"/>
                <a:cs typeface="Raleway"/>
                <a:sym typeface="Raleway"/>
              </a:rPr>
              <a:t> is </a:t>
            </a:r>
            <a:r>
              <a:rPr lang="tr-TR" sz="3600" dirty="0" err="1">
                <a:latin typeface="Raleway"/>
                <a:ea typeface="Raleway"/>
                <a:cs typeface="Raleway"/>
                <a:sym typeface="Raleway"/>
              </a:rPr>
              <a:t>Computer</a:t>
            </a:r>
            <a:endParaRPr sz="3600" dirty="0">
              <a:latin typeface="Raleway"/>
              <a:ea typeface="Raleway"/>
              <a:cs typeface="Raleway"/>
              <a:sym typeface="Raleway"/>
            </a:endParaRPr>
          </a:p>
          <a:p>
            <a:pPr marL="457200" marR="0" lvl="0" indent="-457200" algn="l" rtl="0">
              <a:lnSpc>
                <a:spcPct val="110000"/>
              </a:lnSpc>
              <a:spcBef>
                <a:spcPts val="600"/>
              </a:spcBef>
              <a:spcAft>
                <a:spcPts val="0"/>
              </a:spcAft>
              <a:buClr>
                <a:srgbClr val="741B47"/>
              </a:buClr>
              <a:buSzPts val="3600"/>
              <a:buFont typeface="Raleway"/>
              <a:buChar char="▶"/>
            </a:pPr>
            <a:r>
              <a:rPr lang="tr-TR" sz="3600" dirty="0">
                <a:latin typeface="Raleway"/>
                <a:ea typeface="Raleway"/>
                <a:cs typeface="Raleway"/>
                <a:sym typeface="Raleway"/>
              </a:rPr>
              <a:t>How </a:t>
            </a:r>
            <a:r>
              <a:rPr lang="tr-TR" sz="3600" dirty="0" err="1">
                <a:latin typeface="Raleway"/>
                <a:ea typeface="Raleway"/>
                <a:cs typeface="Raleway"/>
                <a:sym typeface="Raleway"/>
              </a:rPr>
              <a:t>computers</a:t>
            </a:r>
            <a:r>
              <a:rPr lang="tr-TR" sz="3600" dirty="0">
                <a:latin typeface="Raleway"/>
                <a:ea typeface="Raleway"/>
                <a:cs typeface="Raleway"/>
                <a:sym typeface="Raleway"/>
              </a:rPr>
              <a:t> </a:t>
            </a:r>
            <a:r>
              <a:rPr lang="tr-TR" sz="3600" dirty="0" err="1">
                <a:latin typeface="Raleway"/>
                <a:ea typeface="Raleway"/>
                <a:cs typeface="Raleway"/>
                <a:sym typeface="Raleway"/>
              </a:rPr>
              <a:t>work</a:t>
            </a:r>
            <a:endParaRPr sz="3600" dirty="0">
              <a:latin typeface="Raleway"/>
              <a:ea typeface="Raleway"/>
              <a:cs typeface="Raleway"/>
              <a:sym typeface="Raleway"/>
            </a:endParaRPr>
          </a:p>
          <a:p>
            <a:pPr marL="457200" marR="0" lvl="0" indent="-457200" algn="l" rtl="0">
              <a:lnSpc>
                <a:spcPct val="110000"/>
              </a:lnSpc>
              <a:spcBef>
                <a:spcPts val="600"/>
              </a:spcBef>
              <a:spcAft>
                <a:spcPts val="0"/>
              </a:spcAft>
              <a:buClr>
                <a:srgbClr val="741B47"/>
              </a:buClr>
              <a:buSzPts val="3600"/>
              <a:buFont typeface="Raleway"/>
              <a:buChar char="▶"/>
            </a:pPr>
            <a:r>
              <a:rPr lang="tr-TR" sz="3600" dirty="0">
                <a:latin typeface="Raleway"/>
                <a:ea typeface="Raleway"/>
                <a:cs typeface="Raleway"/>
                <a:sym typeface="Raleway"/>
              </a:rPr>
              <a:t>Operating </a:t>
            </a:r>
            <a:r>
              <a:rPr lang="tr-TR" sz="3600" dirty="0" err="1">
                <a:latin typeface="Raleway"/>
                <a:ea typeface="Raleway"/>
                <a:cs typeface="Raleway"/>
                <a:sym typeface="Raleway"/>
              </a:rPr>
              <a:t>Systems</a:t>
            </a:r>
            <a:endParaRPr sz="3600" dirty="0">
              <a:latin typeface="Raleway"/>
              <a:ea typeface="Raleway"/>
              <a:cs typeface="Raleway"/>
              <a:sym typeface="Raleway"/>
            </a:endParaRPr>
          </a:p>
          <a:p>
            <a:pPr marL="457200" lvl="0" indent="0" algn="l" rtl="0">
              <a:spcBef>
                <a:spcPts val="600"/>
              </a:spcBef>
              <a:spcAft>
                <a:spcPts val="0"/>
              </a:spcAft>
              <a:buNone/>
            </a:pPr>
            <a:endParaRPr sz="3600" dirty="0">
              <a:latin typeface="Raleway"/>
              <a:ea typeface="Raleway"/>
              <a:cs typeface="Raleway"/>
              <a:sym typeface="Raleway"/>
            </a:endParaRPr>
          </a:p>
          <a:p>
            <a:pPr marL="457200" marR="0" lvl="0" indent="0" algn="l" rtl="0">
              <a:lnSpc>
                <a:spcPct val="110000"/>
              </a:lnSpc>
              <a:spcBef>
                <a:spcPts val="600"/>
              </a:spcBef>
              <a:spcAft>
                <a:spcPts val="0"/>
              </a:spcAft>
              <a:buNone/>
            </a:pPr>
            <a:endParaRPr sz="3600" dirty="0">
              <a:latin typeface="Raleway"/>
              <a:ea typeface="Raleway"/>
              <a:cs typeface="Raleway"/>
              <a:sym typeface="Raleway"/>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60"/>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40</a:t>
            </a:fld>
            <a:endParaRPr/>
          </a:p>
        </p:txBody>
      </p:sp>
      <p:sp>
        <p:nvSpPr>
          <p:cNvPr id="729" name="Google Shape;729;p60"/>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
        <p:nvSpPr>
          <p:cNvPr id="730" name="Google Shape;730;p60"/>
          <p:cNvSpPr txBox="1"/>
          <p:nvPr/>
        </p:nvSpPr>
        <p:spPr>
          <a:xfrm>
            <a:off x="635650" y="893100"/>
            <a:ext cx="7936200" cy="12930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tr-TR" sz="1800" b="1" u="sng">
                <a:solidFill>
                  <a:srgbClr val="741B47"/>
                </a:solidFill>
                <a:latin typeface="Raleway"/>
                <a:ea typeface="Raleway"/>
                <a:cs typeface="Raleway"/>
                <a:sym typeface="Raleway"/>
              </a:rPr>
              <a:t>BIOS (Basic Input Output System):</a:t>
            </a:r>
            <a:endParaRPr sz="1800" b="1" u="sng">
              <a:solidFill>
                <a:srgbClr val="741B47"/>
              </a:solidFill>
              <a:latin typeface="Raleway"/>
              <a:ea typeface="Raleway"/>
              <a:cs typeface="Raleway"/>
              <a:sym typeface="Raleway"/>
            </a:endParaRPr>
          </a:p>
          <a:p>
            <a:pPr marL="0" lvl="0" indent="0" algn="just" rtl="0">
              <a:spcBef>
                <a:spcPts val="0"/>
              </a:spcBef>
              <a:spcAft>
                <a:spcPts val="0"/>
              </a:spcAft>
              <a:buNone/>
            </a:pPr>
            <a:r>
              <a:rPr lang="tr-TR" sz="1800">
                <a:solidFill>
                  <a:srgbClr val="741B47"/>
                </a:solidFill>
                <a:latin typeface="Raleway Medium"/>
                <a:ea typeface="Raleway Medium"/>
                <a:cs typeface="Raleway Medium"/>
                <a:sym typeface="Raleway Medium"/>
              </a:rPr>
              <a:t>It is </a:t>
            </a:r>
            <a:r>
              <a:rPr lang="tr-TR" sz="1800">
                <a:solidFill>
                  <a:srgbClr val="741B47"/>
                </a:solidFill>
                <a:uFill>
                  <a:noFill/>
                </a:uFill>
                <a:latin typeface="Raleway Medium"/>
                <a:ea typeface="Raleway Medium"/>
                <a:cs typeface="Raleway Medium"/>
                <a:sym typeface="Raleway Medium"/>
                <a:hlinkClick r:id="rId3">
                  <a:extLst>
                    <a:ext uri="{A12FA001-AC4F-418D-AE19-62706E023703}">
                      <ahyp:hlinkClr xmlns:ahyp="http://schemas.microsoft.com/office/drawing/2018/hyperlinkcolor" val="tx"/>
                    </a:ext>
                  </a:extLst>
                </a:hlinkClick>
              </a:rPr>
              <a:t>firmware</a:t>
            </a:r>
            <a:r>
              <a:rPr lang="tr-TR" sz="1800">
                <a:solidFill>
                  <a:srgbClr val="741B47"/>
                </a:solidFill>
                <a:latin typeface="Raleway Medium"/>
                <a:ea typeface="Raleway Medium"/>
                <a:cs typeface="Raleway Medium"/>
                <a:sym typeface="Raleway Medium"/>
              </a:rPr>
              <a:t> used to perform </a:t>
            </a:r>
            <a:r>
              <a:rPr lang="tr-TR" sz="1800">
                <a:solidFill>
                  <a:srgbClr val="741B47"/>
                </a:solidFill>
                <a:uFill>
                  <a:noFill/>
                </a:uFill>
                <a:latin typeface="Raleway Medium"/>
                <a:ea typeface="Raleway Medium"/>
                <a:cs typeface="Raleway Medium"/>
                <a:sym typeface="Raleway Medium"/>
                <a:hlinkClick r:id="rId4">
                  <a:extLst>
                    <a:ext uri="{A12FA001-AC4F-418D-AE19-62706E023703}">
                      <ahyp:hlinkClr xmlns:ahyp="http://schemas.microsoft.com/office/drawing/2018/hyperlinkcolor" val="tx"/>
                    </a:ext>
                  </a:extLst>
                </a:hlinkClick>
              </a:rPr>
              <a:t>hardware</a:t>
            </a:r>
            <a:r>
              <a:rPr lang="tr-TR" sz="1800">
                <a:solidFill>
                  <a:srgbClr val="741B47"/>
                </a:solidFill>
                <a:latin typeface="Raleway Medium"/>
                <a:ea typeface="Raleway Medium"/>
                <a:cs typeface="Raleway Medium"/>
                <a:sym typeface="Raleway Medium"/>
              </a:rPr>
              <a:t> initialization during the </a:t>
            </a:r>
            <a:r>
              <a:rPr lang="tr-TR" sz="1800">
                <a:solidFill>
                  <a:srgbClr val="741B47"/>
                </a:solidFill>
                <a:uFill>
                  <a:noFill/>
                </a:uFill>
                <a:latin typeface="Raleway Medium"/>
                <a:ea typeface="Raleway Medium"/>
                <a:cs typeface="Raleway Medium"/>
                <a:sym typeface="Raleway Medium"/>
                <a:hlinkClick r:id="rId5">
                  <a:extLst>
                    <a:ext uri="{A12FA001-AC4F-418D-AE19-62706E023703}">
                      <ahyp:hlinkClr xmlns:ahyp="http://schemas.microsoft.com/office/drawing/2018/hyperlinkcolor" val="tx"/>
                    </a:ext>
                  </a:extLst>
                </a:hlinkClick>
              </a:rPr>
              <a:t>booting</a:t>
            </a:r>
            <a:r>
              <a:rPr lang="tr-TR" sz="1800">
                <a:solidFill>
                  <a:srgbClr val="741B47"/>
                </a:solidFill>
                <a:latin typeface="Raleway Medium"/>
                <a:ea typeface="Raleway Medium"/>
                <a:cs typeface="Raleway Medium"/>
                <a:sym typeface="Raleway Medium"/>
              </a:rPr>
              <a:t> process (power-on startup), and to provide runtime services for </a:t>
            </a:r>
            <a:r>
              <a:rPr lang="tr-TR" sz="1800">
                <a:solidFill>
                  <a:srgbClr val="741B47"/>
                </a:solidFill>
                <a:uFill>
                  <a:noFill/>
                </a:uFill>
                <a:latin typeface="Raleway Medium"/>
                <a:ea typeface="Raleway Medium"/>
                <a:cs typeface="Raleway Medium"/>
                <a:sym typeface="Raleway Medium"/>
                <a:hlinkClick r:id="rId6">
                  <a:extLst>
                    <a:ext uri="{A12FA001-AC4F-418D-AE19-62706E023703}">
                      <ahyp:hlinkClr xmlns:ahyp="http://schemas.microsoft.com/office/drawing/2018/hyperlinkcolor" val="tx"/>
                    </a:ext>
                  </a:extLst>
                </a:hlinkClick>
              </a:rPr>
              <a:t>operating systems</a:t>
            </a:r>
            <a:r>
              <a:rPr lang="tr-TR" sz="1800">
                <a:solidFill>
                  <a:srgbClr val="741B47"/>
                </a:solidFill>
                <a:latin typeface="Raleway Medium"/>
                <a:ea typeface="Raleway Medium"/>
                <a:cs typeface="Raleway Medium"/>
                <a:sym typeface="Raleway Medium"/>
              </a:rPr>
              <a:t> and programs.</a:t>
            </a:r>
            <a:endParaRPr sz="1800">
              <a:latin typeface="Barlow Light"/>
              <a:ea typeface="Barlow Light"/>
              <a:cs typeface="Barlow Light"/>
              <a:sym typeface="Barlow Light"/>
            </a:endParaRPr>
          </a:p>
        </p:txBody>
      </p:sp>
      <p:pic>
        <p:nvPicPr>
          <p:cNvPr id="731" name="Google Shape;731;p60"/>
          <p:cNvPicPr preferRelativeResize="0"/>
          <p:nvPr/>
        </p:nvPicPr>
        <p:blipFill>
          <a:blip r:embed="rId7">
            <a:alphaModFix/>
          </a:blip>
          <a:stretch>
            <a:fillRect/>
          </a:stretch>
        </p:blipFill>
        <p:spPr>
          <a:xfrm>
            <a:off x="2017650" y="2186100"/>
            <a:ext cx="5108711" cy="26526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61"/>
          <p:cNvSpPr txBox="1">
            <a:spLocks noGrp="1"/>
          </p:cNvSpPr>
          <p:nvPr>
            <p:ph type="body" idx="1"/>
          </p:nvPr>
        </p:nvSpPr>
        <p:spPr>
          <a:xfrm>
            <a:off x="457200" y="2214600"/>
            <a:ext cx="5995800" cy="7143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tr-TR" sz="3000" b="1">
                <a:latin typeface="Barlow"/>
                <a:ea typeface="Barlow"/>
                <a:cs typeface="Barlow"/>
                <a:sym typeface="Barlow"/>
              </a:rPr>
              <a:t>Question: What does OS manage?</a:t>
            </a:r>
            <a:endParaRPr sz="3000" b="1">
              <a:latin typeface="Barlow"/>
              <a:ea typeface="Barlow"/>
              <a:cs typeface="Barlow"/>
              <a:sym typeface="Barlow"/>
            </a:endParaRPr>
          </a:p>
        </p:txBody>
      </p:sp>
      <p:sp>
        <p:nvSpPr>
          <p:cNvPr id="737" name="Google Shape;737;p61"/>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41</a:t>
            </a:fld>
            <a:endParaRPr/>
          </a:p>
        </p:txBody>
      </p:sp>
      <p:pic>
        <p:nvPicPr>
          <p:cNvPr id="738" name="Google Shape;738;p61">
            <a:hlinkClick r:id="rId3"/>
          </p:cNvPr>
          <p:cNvPicPr preferRelativeResize="0"/>
          <p:nvPr/>
        </p:nvPicPr>
        <p:blipFill>
          <a:blip r:embed="rId4">
            <a:alphaModFix/>
          </a:blip>
          <a:stretch>
            <a:fillRect/>
          </a:stretch>
        </p:blipFill>
        <p:spPr>
          <a:xfrm>
            <a:off x="-122800" y="3916225"/>
            <a:ext cx="9144000" cy="714375"/>
          </a:xfrm>
          <a:prstGeom prst="rect">
            <a:avLst/>
          </a:prstGeom>
          <a:noFill/>
          <a:ln>
            <a:noFill/>
          </a:ln>
        </p:spPr>
      </p:pic>
      <p:sp>
        <p:nvSpPr>
          <p:cNvPr id="739" name="Google Shape;739;p61">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1"/>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62"/>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42</a:t>
            </a:fld>
            <a:endParaRPr/>
          </a:p>
        </p:txBody>
      </p:sp>
      <p:sp>
        <p:nvSpPr>
          <p:cNvPr id="746" name="Google Shape;746;p62"/>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pic>
        <p:nvPicPr>
          <p:cNvPr id="747" name="Google Shape;747;p62"/>
          <p:cNvPicPr preferRelativeResize="0"/>
          <p:nvPr/>
        </p:nvPicPr>
        <p:blipFill>
          <a:blip r:embed="rId3">
            <a:alphaModFix/>
          </a:blip>
          <a:stretch>
            <a:fillRect/>
          </a:stretch>
        </p:blipFill>
        <p:spPr>
          <a:xfrm>
            <a:off x="649600" y="1310800"/>
            <a:ext cx="2356225" cy="1638800"/>
          </a:xfrm>
          <a:prstGeom prst="rect">
            <a:avLst/>
          </a:prstGeom>
          <a:noFill/>
          <a:ln>
            <a:noFill/>
          </a:ln>
        </p:spPr>
      </p:pic>
      <p:pic>
        <p:nvPicPr>
          <p:cNvPr id="748" name="Google Shape;748;p62"/>
          <p:cNvPicPr preferRelativeResize="0"/>
          <p:nvPr/>
        </p:nvPicPr>
        <p:blipFill rotWithShape="1">
          <a:blip r:embed="rId4">
            <a:alphaModFix/>
          </a:blip>
          <a:srcRect r="14551"/>
          <a:stretch/>
        </p:blipFill>
        <p:spPr>
          <a:xfrm>
            <a:off x="3526800" y="1173875"/>
            <a:ext cx="2090388" cy="1912650"/>
          </a:xfrm>
          <a:prstGeom prst="rect">
            <a:avLst/>
          </a:prstGeom>
          <a:noFill/>
          <a:ln>
            <a:noFill/>
          </a:ln>
        </p:spPr>
      </p:pic>
      <p:pic>
        <p:nvPicPr>
          <p:cNvPr id="749" name="Google Shape;749;p62"/>
          <p:cNvPicPr preferRelativeResize="0"/>
          <p:nvPr/>
        </p:nvPicPr>
        <p:blipFill rotWithShape="1">
          <a:blip r:embed="rId5">
            <a:alphaModFix/>
          </a:blip>
          <a:srcRect l="9625" r="9963"/>
          <a:stretch/>
        </p:blipFill>
        <p:spPr>
          <a:xfrm>
            <a:off x="5876975" y="1242475"/>
            <a:ext cx="3076649" cy="1542750"/>
          </a:xfrm>
          <a:prstGeom prst="rect">
            <a:avLst/>
          </a:prstGeom>
          <a:noFill/>
          <a:ln>
            <a:noFill/>
          </a:ln>
        </p:spPr>
      </p:pic>
      <p:pic>
        <p:nvPicPr>
          <p:cNvPr id="750" name="Google Shape;750;p62"/>
          <p:cNvPicPr preferRelativeResize="0"/>
          <p:nvPr/>
        </p:nvPicPr>
        <p:blipFill>
          <a:blip r:embed="rId6">
            <a:alphaModFix/>
          </a:blip>
          <a:stretch>
            <a:fillRect/>
          </a:stretch>
        </p:blipFill>
        <p:spPr>
          <a:xfrm>
            <a:off x="2145749" y="3458775"/>
            <a:ext cx="2260750" cy="1356450"/>
          </a:xfrm>
          <a:prstGeom prst="rect">
            <a:avLst/>
          </a:prstGeom>
          <a:noFill/>
          <a:ln>
            <a:noFill/>
          </a:ln>
        </p:spPr>
      </p:pic>
      <p:pic>
        <p:nvPicPr>
          <p:cNvPr id="751" name="Google Shape;751;p62"/>
          <p:cNvPicPr preferRelativeResize="0"/>
          <p:nvPr/>
        </p:nvPicPr>
        <p:blipFill>
          <a:blip r:embed="rId7">
            <a:alphaModFix/>
          </a:blip>
          <a:stretch>
            <a:fillRect/>
          </a:stretch>
        </p:blipFill>
        <p:spPr>
          <a:xfrm>
            <a:off x="4937550" y="3460200"/>
            <a:ext cx="2493702" cy="11540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63"/>
          <p:cNvSpPr txBox="1">
            <a:spLocks noGrp="1"/>
          </p:cNvSpPr>
          <p:nvPr>
            <p:ph type="body" idx="1"/>
          </p:nvPr>
        </p:nvSpPr>
        <p:spPr>
          <a:xfrm>
            <a:off x="457200" y="1909800"/>
            <a:ext cx="8252100" cy="150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tr-TR" sz="3000" b="1">
                <a:latin typeface="Barlow"/>
                <a:ea typeface="Barlow"/>
                <a:cs typeface="Barlow"/>
                <a:sym typeface="Barlow"/>
              </a:rPr>
              <a:t>Please write your computers and mobile phones operating system.</a:t>
            </a:r>
            <a:endParaRPr sz="3000" b="1">
              <a:latin typeface="Barlow"/>
              <a:ea typeface="Barlow"/>
              <a:cs typeface="Barlow"/>
              <a:sym typeface="Barlow"/>
            </a:endParaRPr>
          </a:p>
        </p:txBody>
      </p:sp>
      <p:sp>
        <p:nvSpPr>
          <p:cNvPr id="757" name="Google Shape;757;p63"/>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43</a:t>
            </a:fld>
            <a:endParaRPr/>
          </a:p>
        </p:txBody>
      </p:sp>
      <p:pic>
        <p:nvPicPr>
          <p:cNvPr id="758" name="Google Shape;758;p63">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759" name="Google Shape;759;p63">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3"/>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64"/>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44</a:t>
            </a:fld>
            <a:endParaRPr/>
          </a:p>
        </p:txBody>
      </p:sp>
      <p:sp>
        <p:nvSpPr>
          <p:cNvPr id="766" name="Google Shape;766;p64"/>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
        <p:nvSpPr>
          <p:cNvPr id="767" name="Google Shape;767;p64"/>
          <p:cNvSpPr txBox="1"/>
          <p:nvPr/>
        </p:nvSpPr>
        <p:spPr>
          <a:xfrm>
            <a:off x="522950" y="864025"/>
            <a:ext cx="3863100" cy="5058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a:solidFill>
                  <a:srgbClr val="741B47"/>
                </a:solidFill>
                <a:highlight>
                  <a:srgbClr val="FFFFFF"/>
                </a:highlight>
              </a:rPr>
              <a:t>Terminal</a:t>
            </a:r>
            <a:endParaRPr sz="1800" b="1">
              <a:solidFill>
                <a:srgbClr val="741B47"/>
              </a:solidFill>
              <a:highlight>
                <a:srgbClr val="FFFFFF"/>
              </a:highlight>
            </a:endParaRPr>
          </a:p>
        </p:txBody>
      </p:sp>
      <p:pic>
        <p:nvPicPr>
          <p:cNvPr id="768" name="Google Shape;768;p64" descr="Beginner Geek: How to Start Using the Linux Terminal"/>
          <p:cNvPicPr preferRelativeResize="0"/>
          <p:nvPr/>
        </p:nvPicPr>
        <p:blipFill>
          <a:blip r:embed="rId3">
            <a:alphaModFix/>
          </a:blip>
          <a:stretch>
            <a:fillRect/>
          </a:stretch>
        </p:blipFill>
        <p:spPr>
          <a:xfrm>
            <a:off x="159175" y="1849775"/>
            <a:ext cx="4306975" cy="2097300"/>
          </a:xfrm>
          <a:prstGeom prst="rect">
            <a:avLst/>
          </a:prstGeom>
          <a:noFill/>
          <a:ln>
            <a:noFill/>
          </a:ln>
        </p:spPr>
      </p:pic>
      <p:pic>
        <p:nvPicPr>
          <p:cNvPr id="769" name="Google Shape;769;p64" descr="How to Open Any Folder in Finder from Mac Terminal - Make Tech Easier"/>
          <p:cNvPicPr preferRelativeResize="0"/>
          <p:nvPr/>
        </p:nvPicPr>
        <p:blipFill>
          <a:blip r:embed="rId4">
            <a:alphaModFix/>
          </a:blip>
          <a:stretch>
            <a:fillRect/>
          </a:stretch>
        </p:blipFill>
        <p:spPr>
          <a:xfrm>
            <a:off x="4738625" y="1849774"/>
            <a:ext cx="4203350" cy="20973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65"/>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45</a:t>
            </a:fld>
            <a:endParaRPr/>
          </a:p>
        </p:txBody>
      </p:sp>
      <p:sp>
        <p:nvSpPr>
          <p:cNvPr id="775" name="Google Shape;775;p65"/>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
        <p:nvSpPr>
          <p:cNvPr id="776" name="Google Shape;776;p65"/>
          <p:cNvSpPr txBox="1"/>
          <p:nvPr/>
        </p:nvSpPr>
        <p:spPr>
          <a:xfrm>
            <a:off x="522950" y="864025"/>
            <a:ext cx="3863100" cy="5058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a:solidFill>
                  <a:srgbClr val="741B47"/>
                </a:solidFill>
                <a:highlight>
                  <a:srgbClr val="FFFFFF"/>
                </a:highlight>
              </a:rPr>
              <a:t>Shell</a:t>
            </a:r>
            <a:endParaRPr sz="1800" b="1">
              <a:solidFill>
                <a:srgbClr val="741B47"/>
              </a:solidFill>
              <a:highlight>
                <a:srgbClr val="FFFFFF"/>
              </a:highlight>
            </a:endParaRPr>
          </a:p>
        </p:txBody>
      </p:sp>
      <p:pic>
        <p:nvPicPr>
          <p:cNvPr id="777" name="Google Shape;777;p65"/>
          <p:cNvPicPr preferRelativeResize="0"/>
          <p:nvPr/>
        </p:nvPicPr>
        <p:blipFill rotWithShape="1">
          <a:blip r:embed="rId3">
            <a:alphaModFix/>
          </a:blip>
          <a:srcRect t="7117" b="9249"/>
          <a:stretch/>
        </p:blipFill>
        <p:spPr>
          <a:xfrm>
            <a:off x="1573775" y="1562200"/>
            <a:ext cx="6523349" cy="31559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66"/>
          <p:cNvSpPr txBox="1">
            <a:spLocks noGrp="1"/>
          </p:cNvSpPr>
          <p:nvPr>
            <p:ph type="body" idx="1"/>
          </p:nvPr>
        </p:nvSpPr>
        <p:spPr>
          <a:xfrm>
            <a:off x="457200" y="853900"/>
            <a:ext cx="7509300" cy="3093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tr-TR" sz="2400" b="1">
                <a:latin typeface="Barlow"/>
                <a:ea typeface="Barlow"/>
                <a:cs typeface="Barlow"/>
                <a:sym typeface="Barlow"/>
              </a:rPr>
              <a:t>What do you know about scheduling?</a:t>
            </a:r>
            <a:endParaRPr sz="2800" b="1">
              <a:latin typeface="Barlow"/>
              <a:ea typeface="Barlow"/>
              <a:cs typeface="Barlow"/>
              <a:sym typeface="Barlow"/>
            </a:endParaRPr>
          </a:p>
        </p:txBody>
      </p:sp>
      <p:sp>
        <p:nvSpPr>
          <p:cNvPr id="783" name="Google Shape;783;p66"/>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46</a:t>
            </a:fld>
            <a:endParaRPr/>
          </a:p>
        </p:txBody>
      </p:sp>
      <p:pic>
        <p:nvPicPr>
          <p:cNvPr id="784" name="Google Shape;784;p66" descr="Operating System - Process Scheduling - Tutorialspoint"/>
          <p:cNvPicPr preferRelativeResize="0"/>
          <p:nvPr/>
        </p:nvPicPr>
        <p:blipFill>
          <a:blip r:embed="rId3">
            <a:alphaModFix/>
          </a:blip>
          <a:stretch>
            <a:fillRect/>
          </a:stretch>
        </p:blipFill>
        <p:spPr>
          <a:xfrm>
            <a:off x="1937852" y="1547275"/>
            <a:ext cx="5268300" cy="2961400"/>
          </a:xfrm>
          <a:prstGeom prst="rect">
            <a:avLst/>
          </a:prstGeom>
          <a:noFill/>
          <a:ln>
            <a:noFill/>
          </a:ln>
        </p:spPr>
      </p:pic>
      <p:pic>
        <p:nvPicPr>
          <p:cNvPr id="785" name="Google Shape;785;p66">
            <a:hlinkClick r:id="rId4"/>
          </p:cNvPr>
          <p:cNvPicPr preferRelativeResize="0"/>
          <p:nvPr/>
        </p:nvPicPr>
        <p:blipFill>
          <a:blip r:embed="rId5">
            <a:alphaModFix/>
          </a:blip>
          <a:stretch>
            <a:fillRect/>
          </a:stretch>
        </p:blipFill>
        <p:spPr>
          <a:xfrm>
            <a:off x="0" y="4429125"/>
            <a:ext cx="9144000" cy="714375"/>
          </a:xfrm>
          <a:prstGeom prst="rect">
            <a:avLst/>
          </a:prstGeom>
          <a:noFill/>
          <a:ln>
            <a:noFill/>
          </a:ln>
        </p:spPr>
      </p:pic>
      <p:sp>
        <p:nvSpPr>
          <p:cNvPr id="786" name="Google Shape;786;p66">
            <a:hlinkClick r:id="rId6"/>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6"/>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67"/>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47</a:t>
            </a:fld>
            <a:endParaRPr/>
          </a:p>
        </p:txBody>
      </p:sp>
      <p:sp>
        <p:nvSpPr>
          <p:cNvPr id="793" name="Google Shape;793;p67"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67"/>
          <p:cNvSpPr txBox="1"/>
          <p:nvPr/>
        </p:nvSpPr>
        <p:spPr>
          <a:xfrm>
            <a:off x="537775" y="1123575"/>
            <a:ext cx="7004100" cy="2838000"/>
          </a:xfrm>
          <a:prstGeom prst="rect">
            <a:avLst/>
          </a:prstGeom>
          <a:noFill/>
          <a:ln>
            <a:noFill/>
          </a:ln>
        </p:spPr>
        <p:txBody>
          <a:bodyPr spcFirstLastPara="1" wrap="square" lIns="91425" tIns="91425" rIns="91425" bIns="91425" anchor="t" anchorCtr="0">
            <a:noAutofit/>
          </a:bodyPr>
          <a:lstStyle/>
          <a:p>
            <a:pPr marL="0" marR="0" lvl="0" indent="0" algn="l" rtl="0">
              <a:lnSpc>
                <a:spcPct val="80000"/>
              </a:lnSpc>
              <a:spcBef>
                <a:spcPts val="0"/>
              </a:spcBef>
              <a:spcAft>
                <a:spcPts val="0"/>
              </a:spcAft>
              <a:buNone/>
            </a:pPr>
            <a:r>
              <a:rPr lang="tr-TR" sz="2300" b="1" u="sng">
                <a:solidFill>
                  <a:srgbClr val="741B47"/>
                </a:solidFill>
                <a:latin typeface="Raleway"/>
                <a:ea typeface="Raleway"/>
                <a:cs typeface="Raleway"/>
                <a:sym typeface="Raleway"/>
              </a:rPr>
              <a:t>Scheduling</a:t>
            </a:r>
            <a:r>
              <a:rPr lang="tr-TR" sz="2100">
                <a:solidFill>
                  <a:srgbClr val="741B47"/>
                </a:solidFill>
                <a:latin typeface="Raleway Medium"/>
                <a:ea typeface="Raleway Medium"/>
                <a:cs typeface="Raleway Medium"/>
                <a:sym typeface="Raleway Medium"/>
              </a:rPr>
              <a:t>:</a:t>
            </a:r>
            <a:endParaRPr sz="2100">
              <a:solidFill>
                <a:srgbClr val="741B47"/>
              </a:solidFill>
              <a:latin typeface="Raleway Medium"/>
              <a:ea typeface="Raleway Medium"/>
              <a:cs typeface="Raleway Medium"/>
              <a:sym typeface="Raleway Medium"/>
            </a:endParaRPr>
          </a:p>
          <a:p>
            <a:pPr marL="0" marR="0" lvl="0" indent="0" algn="l" rtl="0">
              <a:lnSpc>
                <a:spcPct val="80000"/>
              </a:lnSpc>
              <a:spcBef>
                <a:spcPts val="0"/>
              </a:spcBef>
              <a:spcAft>
                <a:spcPts val="0"/>
              </a:spcAft>
              <a:buClr>
                <a:srgbClr val="000000"/>
              </a:buClr>
              <a:buSzPts val="4800"/>
              <a:buFont typeface="Arial"/>
              <a:buNone/>
            </a:pPr>
            <a:endParaRPr sz="2100">
              <a:solidFill>
                <a:srgbClr val="741B47"/>
              </a:solidFill>
              <a:latin typeface="Raleway Medium"/>
              <a:ea typeface="Raleway Medium"/>
              <a:cs typeface="Raleway Medium"/>
              <a:sym typeface="Raleway Medium"/>
            </a:endParaRPr>
          </a:p>
          <a:p>
            <a:pPr marL="457200" marR="0" lvl="0" indent="-361950" algn="l" rtl="0">
              <a:lnSpc>
                <a:spcPct val="80000"/>
              </a:lnSpc>
              <a:spcBef>
                <a:spcPts val="0"/>
              </a:spcBef>
              <a:spcAft>
                <a:spcPts val="0"/>
              </a:spcAft>
              <a:buClr>
                <a:srgbClr val="741B47"/>
              </a:buClr>
              <a:buSzPts val="2100"/>
              <a:buFont typeface="Raleway Medium"/>
              <a:buChar char="●"/>
            </a:pPr>
            <a:r>
              <a:rPr lang="tr-TR" sz="2100">
                <a:solidFill>
                  <a:srgbClr val="741B47"/>
                </a:solidFill>
                <a:latin typeface="Raleway Medium"/>
                <a:ea typeface="Raleway Medium"/>
                <a:cs typeface="Raleway Medium"/>
                <a:sym typeface="Raleway Medium"/>
              </a:rPr>
              <a:t>Multiprogramming</a:t>
            </a:r>
            <a:endParaRPr sz="2100">
              <a:solidFill>
                <a:srgbClr val="741B47"/>
              </a:solidFill>
              <a:latin typeface="Raleway Medium"/>
              <a:ea typeface="Raleway Medium"/>
              <a:cs typeface="Raleway Medium"/>
              <a:sym typeface="Raleway Medium"/>
            </a:endParaRPr>
          </a:p>
          <a:p>
            <a:pPr marL="457200" marR="0" lvl="0" indent="0" algn="l" rtl="0">
              <a:lnSpc>
                <a:spcPct val="80000"/>
              </a:lnSpc>
              <a:spcBef>
                <a:spcPts val="0"/>
              </a:spcBef>
              <a:spcAft>
                <a:spcPts val="0"/>
              </a:spcAft>
              <a:buNone/>
            </a:pPr>
            <a:endParaRPr sz="2100">
              <a:solidFill>
                <a:srgbClr val="741B47"/>
              </a:solidFill>
              <a:latin typeface="Raleway Medium"/>
              <a:ea typeface="Raleway Medium"/>
              <a:cs typeface="Raleway Medium"/>
              <a:sym typeface="Raleway Medium"/>
            </a:endParaRPr>
          </a:p>
          <a:p>
            <a:pPr marL="457200" marR="0" lvl="0" indent="-361950" algn="l" rtl="0">
              <a:lnSpc>
                <a:spcPct val="80000"/>
              </a:lnSpc>
              <a:spcBef>
                <a:spcPts val="0"/>
              </a:spcBef>
              <a:spcAft>
                <a:spcPts val="0"/>
              </a:spcAft>
              <a:buClr>
                <a:srgbClr val="741B47"/>
              </a:buClr>
              <a:buSzPts val="2100"/>
              <a:buFont typeface="Raleway Medium"/>
              <a:buChar char="●"/>
            </a:pPr>
            <a:r>
              <a:rPr lang="tr-TR" sz="2100">
                <a:solidFill>
                  <a:srgbClr val="741B47"/>
                </a:solidFill>
                <a:latin typeface="Raleway Medium"/>
                <a:ea typeface="Raleway Medium"/>
                <a:cs typeface="Raleway Medium"/>
                <a:sym typeface="Raleway Medium"/>
              </a:rPr>
              <a:t>Multiprocessing</a:t>
            </a:r>
            <a:endParaRPr sz="2100">
              <a:solidFill>
                <a:srgbClr val="741B47"/>
              </a:solidFill>
              <a:latin typeface="Raleway Medium"/>
              <a:ea typeface="Raleway Medium"/>
              <a:cs typeface="Raleway Medium"/>
              <a:sym typeface="Raleway Medium"/>
            </a:endParaRPr>
          </a:p>
          <a:p>
            <a:pPr marL="457200" marR="0" lvl="0" indent="0" algn="l" rtl="0">
              <a:lnSpc>
                <a:spcPct val="80000"/>
              </a:lnSpc>
              <a:spcBef>
                <a:spcPts val="0"/>
              </a:spcBef>
              <a:spcAft>
                <a:spcPts val="0"/>
              </a:spcAft>
              <a:buNone/>
            </a:pPr>
            <a:endParaRPr sz="2100">
              <a:solidFill>
                <a:srgbClr val="741B47"/>
              </a:solidFill>
              <a:latin typeface="Raleway Medium"/>
              <a:ea typeface="Raleway Medium"/>
              <a:cs typeface="Raleway Medium"/>
              <a:sym typeface="Raleway Medium"/>
            </a:endParaRPr>
          </a:p>
          <a:p>
            <a:pPr marL="457200" marR="0" lvl="0" indent="-361950" algn="l" rtl="0">
              <a:lnSpc>
                <a:spcPct val="80000"/>
              </a:lnSpc>
              <a:spcBef>
                <a:spcPts val="0"/>
              </a:spcBef>
              <a:spcAft>
                <a:spcPts val="0"/>
              </a:spcAft>
              <a:buClr>
                <a:srgbClr val="741B47"/>
              </a:buClr>
              <a:buSzPts val="2100"/>
              <a:buFont typeface="Raleway Medium"/>
              <a:buChar char="●"/>
            </a:pPr>
            <a:r>
              <a:rPr lang="tr-TR" sz="2100">
                <a:solidFill>
                  <a:srgbClr val="741B47"/>
                </a:solidFill>
                <a:latin typeface="Raleway Medium"/>
                <a:ea typeface="Raleway Medium"/>
                <a:cs typeface="Raleway Medium"/>
                <a:sym typeface="Raleway Medium"/>
              </a:rPr>
              <a:t>Multithreading</a:t>
            </a:r>
            <a:endParaRPr sz="2100">
              <a:solidFill>
                <a:srgbClr val="741B47"/>
              </a:solidFill>
              <a:latin typeface="Raleway Medium"/>
              <a:ea typeface="Raleway Medium"/>
              <a:cs typeface="Raleway Medium"/>
              <a:sym typeface="Raleway Medium"/>
            </a:endParaRPr>
          </a:p>
          <a:p>
            <a:pPr marL="0" marR="0" lvl="0" indent="0" algn="l" rtl="0">
              <a:lnSpc>
                <a:spcPct val="80000"/>
              </a:lnSpc>
              <a:spcBef>
                <a:spcPts val="0"/>
              </a:spcBef>
              <a:spcAft>
                <a:spcPts val="0"/>
              </a:spcAft>
              <a:buClr>
                <a:srgbClr val="000000"/>
              </a:buClr>
              <a:buSzPts val="4800"/>
              <a:buFont typeface="Arial"/>
              <a:buNone/>
            </a:pPr>
            <a:endParaRPr sz="2100">
              <a:solidFill>
                <a:srgbClr val="741B47"/>
              </a:solidFill>
              <a:latin typeface="Raleway Medium"/>
              <a:ea typeface="Raleway Medium"/>
              <a:cs typeface="Raleway Medium"/>
              <a:sym typeface="Raleway Medium"/>
            </a:endParaRPr>
          </a:p>
          <a:p>
            <a:pPr marL="0" marR="0" lvl="0" indent="0" algn="l" rtl="0">
              <a:lnSpc>
                <a:spcPct val="80000"/>
              </a:lnSpc>
              <a:spcBef>
                <a:spcPts val="0"/>
              </a:spcBef>
              <a:spcAft>
                <a:spcPts val="0"/>
              </a:spcAft>
              <a:buClr>
                <a:srgbClr val="000000"/>
              </a:buClr>
              <a:buSzPts val="4800"/>
              <a:buFont typeface="Arial"/>
              <a:buNone/>
            </a:pPr>
            <a:endParaRPr sz="4000">
              <a:solidFill>
                <a:srgbClr val="741B47"/>
              </a:solidFill>
              <a:latin typeface="Raleway Medium"/>
              <a:ea typeface="Raleway Medium"/>
              <a:cs typeface="Raleway Medium"/>
              <a:sym typeface="Raleway Medium"/>
            </a:endParaRPr>
          </a:p>
        </p:txBody>
      </p:sp>
      <p:sp>
        <p:nvSpPr>
          <p:cNvPr id="795" name="Google Shape;795;p67"/>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68"/>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48</a:t>
            </a:fld>
            <a:endParaRPr/>
          </a:p>
        </p:txBody>
      </p:sp>
      <p:sp>
        <p:nvSpPr>
          <p:cNvPr id="801" name="Google Shape;801;p68"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68"/>
          <p:cNvSpPr txBox="1"/>
          <p:nvPr/>
        </p:nvSpPr>
        <p:spPr>
          <a:xfrm>
            <a:off x="457200" y="851200"/>
            <a:ext cx="7004100" cy="492000"/>
          </a:xfrm>
          <a:prstGeom prst="rect">
            <a:avLst/>
          </a:prstGeom>
          <a:noFill/>
          <a:ln>
            <a:noFill/>
          </a:ln>
        </p:spPr>
        <p:txBody>
          <a:bodyPr spcFirstLastPara="1" wrap="square" lIns="91425" tIns="91425" rIns="91425" bIns="91425" anchor="t" anchorCtr="0">
            <a:noAutofit/>
          </a:bodyPr>
          <a:lstStyle/>
          <a:p>
            <a:pPr marL="457200" lvl="0" indent="-361950" algn="l" rtl="0">
              <a:lnSpc>
                <a:spcPct val="80000"/>
              </a:lnSpc>
              <a:spcBef>
                <a:spcPts val="0"/>
              </a:spcBef>
              <a:spcAft>
                <a:spcPts val="0"/>
              </a:spcAft>
              <a:buClr>
                <a:srgbClr val="741B47"/>
              </a:buClr>
              <a:buSzPts val="2100"/>
              <a:buFont typeface="Raleway Medium"/>
              <a:buChar char="●"/>
            </a:pPr>
            <a:r>
              <a:rPr lang="tr-TR" sz="2100">
                <a:solidFill>
                  <a:srgbClr val="741B47"/>
                </a:solidFill>
                <a:latin typeface="Raleway Medium"/>
                <a:ea typeface="Raleway Medium"/>
                <a:cs typeface="Raleway Medium"/>
                <a:sym typeface="Raleway Medium"/>
              </a:rPr>
              <a:t>Multiprogramming</a:t>
            </a:r>
            <a:endParaRPr b="1">
              <a:latin typeface="Barlow"/>
              <a:ea typeface="Barlow"/>
              <a:cs typeface="Barlow"/>
              <a:sym typeface="Barlow"/>
            </a:endParaRPr>
          </a:p>
          <a:p>
            <a:pPr marL="0" lvl="0" indent="0" algn="l" rtl="0">
              <a:spcBef>
                <a:spcPts val="0"/>
              </a:spcBef>
              <a:spcAft>
                <a:spcPts val="0"/>
              </a:spcAft>
              <a:buNone/>
            </a:pPr>
            <a:endParaRPr b="1">
              <a:latin typeface="Barlow"/>
              <a:ea typeface="Barlow"/>
              <a:cs typeface="Barlow"/>
              <a:sym typeface="Barlow"/>
            </a:endParaRPr>
          </a:p>
        </p:txBody>
      </p:sp>
      <p:pic>
        <p:nvPicPr>
          <p:cNvPr id="803" name="Google Shape;803;p68" descr="Difference Between Multiprogramming and Multitasking"/>
          <p:cNvPicPr preferRelativeResize="0"/>
          <p:nvPr/>
        </p:nvPicPr>
        <p:blipFill>
          <a:blip r:embed="rId3">
            <a:alphaModFix/>
          </a:blip>
          <a:stretch>
            <a:fillRect/>
          </a:stretch>
        </p:blipFill>
        <p:spPr>
          <a:xfrm>
            <a:off x="1551150" y="1622800"/>
            <a:ext cx="6245170" cy="3065800"/>
          </a:xfrm>
          <a:prstGeom prst="rect">
            <a:avLst/>
          </a:prstGeom>
          <a:noFill/>
          <a:ln>
            <a:noFill/>
          </a:ln>
        </p:spPr>
      </p:pic>
      <p:sp>
        <p:nvSpPr>
          <p:cNvPr id="804" name="Google Shape;804;p68"/>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69"/>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49</a:t>
            </a:fld>
            <a:endParaRPr/>
          </a:p>
        </p:txBody>
      </p:sp>
      <p:sp>
        <p:nvSpPr>
          <p:cNvPr id="810" name="Google Shape;810;p69"/>
          <p:cNvSpPr txBox="1"/>
          <p:nvPr/>
        </p:nvSpPr>
        <p:spPr>
          <a:xfrm>
            <a:off x="457200" y="851200"/>
            <a:ext cx="7004100" cy="492000"/>
          </a:xfrm>
          <a:prstGeom prst="rect">
            <a:avLst/>
          </a:prstGeom>
          <a:noFill/>
          <a:ln>
            <a:noFill/>
          </a:ln>
        </p:spPr>
        <p:txBody>
          <a:bodyPr spcFirstLastPara="1" wrap="square" lIns="91425" tIns="91425" rIns="91425" bIns="91425" anchor="t" anchorCtr="0">
            <a:noAutofit/>
          </a:bodyPr>
          <a:lstStyle/>
          <a:p>
            <a:pPr marL="457200" lvl="0" indent="-361950" algn="l" rtl="0">
              <a:lnSpc>
                <a:spcPct val="80000"/>
              </a:lnSpc>
              <a:spcBef>
                <a:spcPts val="0"/>
              </a:spcBef>
              <a:spcAft>
                <a:spcPts val="0"/>
              </a:spcAft>
              <a:buClr>
                <a:srgbClr val="741B47"/>
              </a:buClr>
              <a:buSzPts val="2100"/>
              <a:buFont typeface="Raleway Medium"/>
              <a:buChar char="●"/>
            </a:pPr>
            <a:r>
              <a:rPr lang="tr-TR" sz="2100">
                <a:solidFill>
                  <a:srgbClr val="741B47"/>
                </a:solidFill>
                <a:latin typeface="Raleway Medium"/>
                <a:ea typeface="Raleway Medium"/>
                <a:cs typeface="Raleway Medium"/>
                <a:sym typeface="Raleway Medium"/>
              </a:rPr>
              <a:t>Multiprocessing</a:t>
            </a:r>
            <a:endParaRPr b="1">
              <a:latin typeface="Barlow"/>
              <a:ea typeface="Barlow"/>
              <a:cs typeface="Barlow"/>
              <a:sym typeface="Barlow"/>
            </a:endParaRPr>
          </a:p>
          <a:p>
            <a:pPr marL="0" lvl="0" indent="0" algn="l" rtl="0">
              <a:spcBef>
                <a:spcPts val="0"/>
              </a:spcBef>
              <a:spcAft>
                <a:spcPts val="0"/>
              </a:spcAft>
              <a:buNone/>
            </a:pPr>
            <a:endParaRPr b="1">
              <a:latin typeface="Barlow"/>
              <a:ea typeface="Barlow"/>
              <a:cs typeface="Barlow"/>
              <a:sym typeface="Barlow"/>
            </a:endParaRPr>
          </a:p>
        </p:txBody>
      </p:sp>
      <p:sp>
        <p:nvSpPr>
          <p:cNvPr id="811" name="Google Shape;811;p69"/>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pic>
        <p:nvPicPr>
          <p:cNvPr id="812" name="Google Shape;812;p69" descr="Multiprocessing in Python: Comparative study — Pool and Process class | by  Faisal Shahbaz | Data Driven Investor | Medium"/>
          <p:cNvPicPr preferRelativeResize="0"/>
          <p:nvPr/>
        </p:nvPicPr>
        <p:blipFill rotWithShape="1">
          <a:blip r:embed="rId3">
            <a:alphaModFix/>
          </a:blip>
          <a:srcRect r="57330" b="20886"/>
          <a:stretch/>
        </p:blipFill>
        <p:spPr>
          <a:xfrm>
            <a:off x="2956988" y="1199700"/>
            <a:ext cx="3230026" cy="3905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pic>
        <p:nvPicPr>
          <p:cNvPr id="408" name="Google Shape;408;p25"/>
          <p:cNvPicPr preferRelativeResize="0"/>
          <p:nvPr/>
        </p:nvPicPr>
        <p:blipFill>
          <a:blip r:embed="rId3">
            <a:alphaModFix/>
          </a:blip>
          <a:stretch>
            <a:fillRect/>
          </a:stretch>
        </p:blipFill>
        <p:spPr>
          <a:xfrm>
            <a:off x="2764525" y="789388"/>
            <a:ext cx="2874850" cy="4263675"/>
          </a:xfrm>
          <a:prstGeom prst="rect">
            <a:avLst/>
          </a:prstGeom>
          <a:noFill/>
          <a:ln>
            <a:noFill/>
          </a:ln>
        </p:spPr>
      </p:pic>
      <p:sp>
        <p:nvSpPr>
          <p:cNvPr id="409" name="Google Shape;409;p25"/>
          <p:cNvSpPr txBox="1">
            <a:spLocks noGrp="1"/>
          </p:cNvSpPr>
          <p:nvPr>
            <p:ph type="title" idx="4294967295"/>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817" name="Google Shape;817;p70"/>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50</a:t>
            </a:fld>
            <a:endParaRPr/>
          </a:p>
        </p:txBody>
      </p:sp>
      <p:sp>
        <p:nvSpPr>
          <p:cNvPr id="818" name="Google Shape;818;p70"/>
          <p:cNvSpPr txBox="1"/>
          <p:nvPr/>
        </p:nvSpPr>
        <p:spPr>
          <a:xfrm>
            <a:off x="457200" y="851200"/>
            <a:ext cx="7004100" cy="492000"/>
          </a:xfrm>
          <a:prstGeom prst="rect">
            <a:avLst/>
          </a:prstGeom>
          <a:noFill/>
          <a:ln>
            <a:noFill/>
          </a:ln>
        </p:spPr>
        <p:txBody>
          <a:bodyPr spcFirstLastPara="1" wrap="square" lIns="91425" tIns="91425" rIns="91425" bIns="91425" anchor="t" anchorCtr="0">
            <a:noAutofit/>
          </a:bodyPr>
          <a:lstStyle/>
          <a:p>
            <a:pPr marL="457200" lvl="0" indent="-361950" algn="l" rtl="0">
              <a:lnSpc>
                <a:spcPct val="80000"/>
              </a:lnSpc>
              <a:spcBef>
                <a:spcPts val="0"/>
              </a:spcBef>
              <a:spcAft>
                <a:spcPts val="0"/>
              </a:spcAft>
              <a:buClr>
                <a:srgbClr val="741B47"/>
              </a:buClr>
              <a:buSzPts val="2100"/>
              <a:buFont typeface="Raleway Medium"/>
              <a:buChar char="●"/>
            </a:pPr>
            <a:r>
              <a:rPr lang="tr-TR" sz="2100">
                <a:solidFill>
                  <a:srgbClr val="741B47"/>
                </a:solidFill>
                <a:latin typeface="Raleway Medium"/>
                <a:ea typeface="Raleway Medium"/>
                <a:cs typeface="Raleway Medium"/>
                <a:sym typeface="Raleway Medium"/>
              </a:rPr>
              <a:t>Multithreading</a:t>
            </a:r>
            <a:endParaRPr b="1">
              <a:latin typeface="Barlow"/>
              <a:ea typeface="Barlow"/>
              <a:cs typeface="Barlow"/>
              <a:sym typeface="Barlow"/>
            </a:endParaRPr>
          </a:p>
          <a:p>
            <a:pPr marL="0" lvl="0" indent="0" algn="l" rtl="0">
              <a:spcBef>
                <a:spcPts val="0"/>
              </a:spcBef>
              <a:spcAft>
                <a:spcPts val="0"/>
              </a:spcAft>
              <a:buNone/>
            </a:pPr>
            <a:endParaRPr b="1">
              <a:latin typeface="Barlow"/>
              <a:ea typeface="Barlow"/>
              <a:cs typeface="Barlow"/>
              <a:sym typeface="Barlow"/>
            </a:endParaRPr>
          </a:p>
        </p:txBody>
      </p:sp>
      <p:sp>
        <p:nvSpPr>
          <p:cNvPr id="819" name="Google Shape;819;p70"/>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pic>
        <p:nvPicPr>
          <p:cNvPr id="820" name="Google Shape;820;p70" descr="Multithreading (computer architecture) - Wikipedia"/>
          <p:cNvPicPr preferRelativeResize="0"/>
          <p:nvPr/>
        </p:nvPicPr>
        <p:blipFill>
          <a:blip r:embed="rId3">
            <a:alphaModFix/>
          </a:blip>
          <a:stretch>
            <a:fillRect/>
          </a:stretch>
        </p:blipFill>
        <p:spPr>
          <a:xfrm>
            <a:off x="2708475" y="1394200"/>
            <a:ext cx="3538050" cy="334012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71"/>
          <p:cNvSpPr txBox="1">
            <a:spLocks noGrp="1"/>
          </p:cNvSpPr>
          <p:nvPr>
            <p:ph type="body" idx="1"/>
          </p:nvPr>
        </p:nvSpPr>
        <p:spPr>
          <a:xfrm>
            <a:off x="825100" y="1641400"/>
            <a:ext cx="7629600" cy="4125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tr-TR" sz="3200" b="1">
                <a:latin typeface="Barlow"/>
                <a:ea typeface="Barlow"/>
                <a:cs typeface="Barlow"/>
                <a:sym typeface="Barlow"/>
              </a:rPr>
              <a:t>What is the difference between processes and threads?</a:t>
            </a:r>
            <a:endParaRPr sz="3200" b="1">
              <a:latin typeface="Barlow"/>
              <a:ea typeface="Barlow"/>
              <a:cs typeface="Barlow"/>
              <a:sym typeface="Barlow"/>
            </a:endParaRPr>
          </a:p>
        </p:txBody>
      </p:sp>
      <p:sp>
        <p:nvSpPr>
          <p:cNvPr id="826" name="Google Shape;826;p71"/>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51</a:t>
            </a:fld>
            <a:endParaRPr/>
          </a:p>
        </p:txBody>
      </p:sp>
      <p:pic>
        <p:nvPicPr>
          <p:cNvPr id="827" name="Google Shape;827;p71">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828" name="Google Shape;828;p71">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1"/>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34" name="Google Shape;834;p72"/>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tr-TR"/>
              <a:t>52</a:t>
            </a:fld>
            <a:endParaRPr/>
          </a:p>
        </p:txBody>
      </p:sp>
      <p:sp>
        <p:nvSpPr>
          <p:cNvPr id="835" name="Google Shape;835;p72"/>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
        <p:nvSpPr>
          <p:cNvPr id="836" name="Google Shape;836;p72"/>
          <p:cNvSpPr txBox="1"/>
          <p:nvPr/>
        </p:nvSpPr>
        <p:spPr>
          <a:xfrm>
            <a:off x="522950" y="864025"/>
            <a:ext cx="6890100" cy="9759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u="sng">
                <a:solidFill>
                  <a:srgbClr val="741B47"/>
                </a:solidFill>
                <a:highlight>
                  <a:srgbClr val="FFFFFF"/>
                </a:highlight>
              </a:rPr>
              <a:t>Files:</a:t>
            </a:r>
            <a:endParaRPr sz="1800" b="1" u="sng">
              <a:solidFill>
                <a:srgbClr val="741B47"/>
              </a:solidFill>
              <a:highlight>
                <a:srgbClr val="FFFFFF"/>
              </a:highlight>
            </a:endParaRPr>
          </a:p>
          <a:p>
            <a:pPr marL="457200" marR="0" lvl="0" indent="0" algn="l" rtl="0">
              <a:lnSpc>
                <a:spcPct val="100000"/>
              </a:lnSpc>
              <a:spcBef>
                <a:spcPts val="0"/>
              </a:spcBef>
              <a:spcAft>
                <a:spcPts val="0"/>
              </a:spcAft>
              <a:buNone/>
            </a:pPr>
            <a:r>
              <a:rPr lang="tr-TR" sz="1800">
                <a:solidFill>
                  <a:srgbClr val="741B47"/>
                </a:solidFill>
                <a:highlight>
                  <a:srgbClr val="FFFFFF"/>
                </a:highlight>
              </a:rPr>
              <a:t>Files are spaces on your computer where data is stored.</a:t>
            </a:r>
            <a:endParaRPr sz="1800">
              <a:solidFill>
                <a:srgbClr val="741B47"/>
              </a:solidFill>
              <a:highlight>
                <a:srgbClr val="FFFFFF"/>
              </a:highlight>
            </a:endParaRPr>
          </a:p>
        </p:txBody>
      </p:sp>
      <p:pic>
        <p:nvPicPr>
          <p:cNvPr id="837" name="Google Shape;837;p72"/>
          <p:cNvPicPr preferRelativeResize="0"/>
          <p:nvPr/>
        </p:nvPicPr>
        <p:blipFill>
          <a:blip r:embed="rId3">
            <a:alphaModFix/>
          </a:blip>
          <a:stretch>
            <a:fillRect/>
          </a:stretch>
        </p:blipFill>
        <p:spPr>
          <a:xfrm>
            <a:off x="337475" y="2579375"/>
            <a:ext cx="3745750" cy="2144025"/>
          </a:xfrm>
          <a:prstGeom prst="rect">
            <a:avLst/>
          </a:prstGeom>
          <a:noFill/>
          <a:ln>
            <a:noFill/>
          </a:ln>
        </p:spPr>
      </p:pic>
      <p:sp>
        <p:nvSpPr>
          <p:cNvPr id="838" name="Google Shape;838;p72"/>
          <p:cNvSpPr/>
          <p:nvPr/>
        </p:nvSpPr>
        <p:spPr>
          <a:xfrm>
            <a:off x="4221250" y="3420750"/>
            <a:ext cx="698400" cy="483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9" name="Google Shape;839;p72"/>
          <p:cNvPicPr preferRelativeResize="0"/>
          <p:nvPr/>
        </p:nvPicPr>
        <p:blipFill>
          <a:blip r:embed="rId4">
            <a:alphaModFix/>
          </a:blip>
          <a:stretch>
            <a:fillRect/>
          </a:stretch>
        </p:blipFill>
        <p:spPr>
          <a:xfrm>
            <a:off x="5148250" y="2045975"/>
            <a:ext cx="3642699" cy="2960937"/>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p73"/>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tr-TR"/>
              <a:t>53</a:t>
            </a:fld>
            <a:endParaRPr/>
          </a:p>
        </p:txBody>
      </p:sp>
      <p:sp>
        <p:nvSpPr>
          <p:cNvPr id="845" name="Google Shape;845;p73"/>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
        <p:nvSpPr>
          <p:cNvPr id="846" name="Google Shape;846;p73"/>
          <p:cNvSpPr txBox="1"/>
          <p:nvPr/>
        </p:nvSpPr>
        <p:spPr>
          <a:xfrm>
            <a:off x="522950" y="864025"/>
            <a:ext cx="2109300" cy="4923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u="sng">
                <a:solidFill>
                  <a:srgbClr val="741B47"/>
                </a:solidFill>
                <a:highlight>
                  <a:srgbClr val="FFFFFF"/>
                </a:highlight>
              </a:rPr>
              <a:t>Metadata</a:t>
            </a:r>
            <a:endParaRPr sz="1800">
              <a:solidFill>
                <a:srgbClr val="741B47"/>
              </a:solidFill>
              <a:highlight>
                <a:srgbClr val="FFFFFF"/>
              </a:highlight>
            </a:endParaRPr>
          </a:p>
        </p:txBody>
      </p:sp>
      <p:pic>
        <p:nvPicPr>
          <p:cNvPr id="847" name="Google Shape;847;p73"/>
          <p:cNvPicPr preferRelativeResize="0"/>
          <p:nvPr/>
        </p:nvPicPr>
        <p:blipFill rotWithShape="1">
          <a:blip r:embed="rId3">
            <a:alphaModFix/>
          </a:blip>
          <a:srcRect l="6849" t="11626" r="10526" b="11633"/>
          <a:stretch/>
        </p:blipFill>
        <p:spPr>
          <a:xfrm>
            <a:off x="1194125" y="1420150"/>
            <a:ext cx="6501615" cy="32264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74"/>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tr-TR"/>
              <a:t>54</a:t>
            </a:fld>
            <a:endParaRPr/>
          </a:p>
        </p:txBody>
      </p:sp>
      <p:sp>
        <p:nvSpPr>
          <p:cNvPr id="853" name="Google Shape;853;p74"/>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
        <p:nvSpPr>
          <p:cNvPr id="854" name="Google Shape;854;p74"/>
          <p:cNvSpPr txBox="1"/>
          <p:nvPr/>
        </p:nvSpPr>
        <p:spPr>
          <a:xfrm>
            <a:off x="522950" y="864025"/>
            <a:ext cx="2109300" cy="4923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u="sng">
                <a:solidFill>
                  <a:srgbClr val="741B47"/>
                </a:solidFill>
                <a:highlight>
                  <a:srgbClr val="FFFFFF"/>
                </a:highlight>
              </a:rPr>
              <a:t>Metadata</a:t>
            </a:r>
            <a:endParaRPr sz="1800">
              <a:solidFill>
                <a:srgbClr val="741B47"/>
              </a:solidFill>
              <a:highlight>
                <a:srgbClr val="FFFFFF"/>
              </a:highlight>
            </a:endParaRPr>
          </a:p>
        </p:txBody>
      </p:sp>
      <p:pic>
        <p:nvPicPr>
          <p:cNvPr id="855" name="Google Shape;855;p74"/>
          <p:cNvPicPr preferRelativeResize="0"/>
          <p:nvPr/>
        </p:nvPicPr>
        <p:blipFill>
          <a:blip r:embed="rId3">
            <a:alphaModFix/>
          </a:blip>
          <a:stretch>
            <a:fillRect/>
          </a:stretch>
        </p:blipFill>
        <p:spPr>
          <a:xfrm>
            <a:off x="2918925" y="952600"/>
            <a:ext cx="3675666" cy="40385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75"/>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tr-TR"/>
              <a:t>55</a:t>
            </a:fld>
            <a:endParaRPr/>
          </a:p>
        </p:txBody>
      </p:sp>
      <p:sp>
        <p:nvSpPr>
          <p:cNvPr id="861" name="Google Shape;861;p75"/>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
        <p:nvSpPr>
          <p:cNvPr id="862" name="Google Shape;862;p75"/>
          <p:cNvSpPr txBox="1"/>
          <p:nvPr/>
        </p:nvSpPr>
        <p:spPr>
          <a:xfrm>
            <a:off x="522950" y="864025"/>
            <a:ext cx="6890100" cy="10026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u="sng">
                <a:solidFill>
                  <a:srgbClr val="741B47"/>
                </a:solidFill>
                <a:highlight>
                  <a:srgbClr val="FFFFFF"/>
                </a:highlight>
              </a:rPr>
              <a:t>File Attributes:</a:t>
            </a:r>
            <a:endParaRPr sz="1800" b="1" u="sng">
              <a:solidFill>
                <a:srgbClr val="741B47"/>
              </a:solidFill>
              <a:highlight>
                <a:srgbClr val="FFFFFF"/>
              </a:highlight>
            </a:endParaRPr>
          </a:p>
          <a:p>
            <a:pPr marL="457200" lvl="0" indent="0" algn="l" rtl="0">
              <a:spcBef>
                <a:spcPts val="0"/>
              </a:spcBef>
              <a:spcAft>
                <a:spcPts val="0"/>
              </a:spcAft>
              <a:buNone/>
            </a:pPr>
            <a:r>
              <a:rPr lang="tr-TR" sz="1800">
                <a:solidFill>
                  <a:srgbClr val="741B47"/>
                </a:solidFill>
                <a:highlight>
                  <a:srgbClr val="FFFFFF"/>
                </a:highlight>
              </a:rPr>
              <a:t>File attributes are metadata associated with computer files that define file system behavior. </a:t>
            </a:r>
            <a:endParaRPr sz="1800" b="1" u="sng">
              <a:solidFill>
                <a:srgbClr val="741B47"/>
              </a:solidFill>
              <a:highlight>
                <a:srgbClr val="FFFFFF"/>
              </a:highlight>
            </a:endParaRPr>
          </a:p>
        </p:txBody>
      </p:sp>
      <p:pic>
        <p:nvPicPr>
          <p:cNvPr id="863" name="Google Shape;863;p75"/>
          <p:cNvPicPr preferRelativeResize="0"/>
          <p:nvPr/>
        </p:nvPicPr>
        <p:blipFill>
          <a:blip r:embed="rId3">
            <a:alphaModFix/>
          </a:blip>
          <a:stretch>
            <a:fillRect/>
          </a:stretch>
        </p:blipFill>
        <p:spPr>
          <a:xfrm>
            <a:off x="3388900" y="1930450"/>
            <a:ext cx="2224625" cy="3038951"/>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76"/>
          <p:cNvSpPr txBox="1">
            <a:spLocks noGrp="1"/>
          </p:cNvSpPr>
          <p:nvPr>
            <p:ph type="sldNum" idx="12"/>
          </p:nvPr>
        </p:nvSpPr>
        <p:spPr>
          <a:xfrm>
            <a:off x="8943350" y="4903875"/>
            <a:ext cx="162600" cy="201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56</a:t>
            </a:fld>
            <a:endParaRPr/>
          </a:p>
        </p:txBody>
      </p:sp>
      <p:pic>
        <p:nvPicPr>
          <p:cNvPr id="869" name="Google Shape;869;p76"/>
          <p:cNvPicPr preferRelativeResize="0"/>
          <p:nvPr/>
        </p:nvPicPr>
        <p:blipFill>
          <a:blip r:embed="rId3">
            <a:alphaModFix/>
          </a:blip>
          <a:stretch>
            <a:fillRect/>
          </a:stretch>
        </p:blipFill>
        <p:spPr>
          <a:xfrm>
            <a:off x="2133600" y="795925"/>
            <a:ext cx="5192549" cy="4042775"/>
          </a:xfrm>
          <a:prstGeom prst="rect">
            <a:avLst/>
          </a:prstGeom>
          <a:noFill/>
          <a:ln>
            <a:noFill/>
          </a:ln>
        </p:spPr>
      </p:pic>
      <p:sp>
        <p:nvSpPr>
          <p:cNvPr id="870" name="Google Shape;870;p76"/>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Operating Systems</a:t>
            </a:r>
            <a:endParaRPr sz="4000">
              <a:solidFill>
                <a:srgbClr val="741B47"/>
              </a:solidFill>
              <a:latin typeface="Raleway Medium"/>
              <a:ea typeface="Raleway Medium"/>
              <a:cs typeface="Raleway Medium"/>
              <a:sym typeface="Raleway Medium"/>
            </a:endParaRPr>
          </a:p>
        </p:txBody>
      </p:sp>
      <p:sp>
        <p:nvSpPr>
          <p:cNvPr id="871" name="Google Shape;871;p76"/>
          <p:cNvSpPr txBox="1"/>
          <p:nvPr/>
        </p:nvSpPr>
        <p:spPr>
          <a:xfrm>
            <a:off x="522950" y="864025"/>
            <a:ext cx="3693900" cy="4923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741B47"/>
              </a:buClr>
              <a:buSzPts val="1800"/>
              <a:buChar char="●"/>
            </a:pPr>
            <a:r>
              <a:rPr lang="tr-TR" sz="1800" b="1" u="sng">
                <a:solidFill>
                  <a:srgbClr val="741B47"/>
                </a:solidFill>
                <a:highlight>
                  <a:srgbClr val="FFFFFF"/>
                </a:highlight>
              </a:rPr>
              <a:t>Directories &amp; Folders</a:t>
            </a:r>
            <a:endParaRPr sz="1800">
              <a:solidFill>
                <a:srgbClr val="741B47"/>
              </a:solidFill>
              <a:highlight>
                <a:srgbClr val="FFFFFF"/>
              </a:highlight>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6EABCD"/>
        </a:solidFill>
        <a:effectLst/>
      </p:bgPr>
    </p:bg>
    <p:spTree>
      <p:nvGrpSpPr>
        <p:cNvPr id="1" name="Shape 875"/>
        <p:cNvGrpSpPr/>
        <p:nvPr/>
      </p:nvGrpSpPr>
      <p:grpSpPr>
        <a:xfrm>
          <a:off x="0" y="0"/>
          <a:ext cx="0" cy="0"/>
          <a:chOff x="0" y="0"/>
          <a:chExt cx="0" cy="0"/>
        </a:xfrm>
      </p:grpSpPr>
      <p:sp>
        <p:nvSpPr>
          <p:cNvPr id="876" name="Google Shape;876;p77"/>
          <p:cNvSpPr/>
          <p:nvPr/>
        </p:nvSpPr>
        <p:spPr>
          <a:xfrm>
            <a:off x="220050" y="255025"/>
            <a:ext cx="8703900" cy="4475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7"/>
          <p:cNvSpPr txBox="1">
            <a:spLocks noGrp="1"/>
          </p:cNvSpPr>
          <p:nvPr>
            <p:ph type="title"/>
          </p:nvPr>
        </p:nvSpPr>
        <p:spPr>
          <a:xfrm>
            <a:off x="520950" y="428125"/>
            <a:ext cx="8102100" cy="4647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tr-TR" sz="2400">
                <a:solidFill>
                  <a:srgbClr val="0A3534"/>
                </a:solidFill>
                <a:latin typeface="Proxima Nova Semibold"/>
                <a:ea typeface="Proxima Nova Semibold"/>
                <a:cs typeface="Proxima Nova Semibold"/>
                <a:sym typeface="Proxima Nova Semibold"/>
              </a:rPr>
              <a:t>Drag your dot to how you are feeling:</a:t>
            </a:r>
            <a:endParaRPr sz="2400"/>
          </a:p>
        </p:txBody>
      </p:sp>
      <p:sp>
        <p:nvSpPr>
          <p:cNvPr id="878" name="Google Shape;878;p77"/>
          <p:cNvSpPr/>
          <p:nvPr/>
        </p:nvSpPr>
        <p:spPr>
          <a:xfrm>
            <a:off x="724250" y="3829363"/>
            <a:ext cx="2199000" cy="464700"/>
          </a:xfrm>
          <a:prstGeom prst="rect">
            <a:avLst/>
          </a:prstGeom>
          <a:solidFill>
            <a:srgbClr val="8FA3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a:solidFill>
                  <a:srgbClr val="FFFFFF"/>
                </a:solidFill>
                <a:latin typeface="Proxima Nova Semibold"/>
                <a:ea typeface="Proxima Nova Semibold"/>
                <a:cs typeface="Proxima Nova Semibold"/>
                <a:sym typeface="Proxima Nova Semibold"/>
              </a:rPr>
              <a:t>Keep going, I understand</a:t>
            </a:r>
            <a:endParaRPr>
              <a:solidFill>
                <a:srgbClr val="FFFFFF"/>
              </a:solidFill>
              <a:latin typeface="Proxima Nova Semibold"/>
              <a:ea typeface="Proxima Nova Semibold"/>
              <a:cs typeface="Proxima Nova Semibold"/>
              <a:sym typeface="Proxima Nova Semibold"/>
            </a:endParaRPr>
          </a:p>
        </p:txBody>
      </p:sp>
      <p:sp>
        <p:nvSpPr>
          <p:cNvPr id="879" name="Google Shape;879;p77"/>
          <p:cNvSpPr/>
          <p:nvPr/>
        </p:nvSpPr>
        <p:spPr>
          <a:xfrm>
            <a:off x="3461300" y="3829363"/>
            <a:ext cx="2199000" cy="464700"/>
          </a:xfrm>
          <a:prstGeom prst="rect">
            <a:avLst/>
          </a:prstGeom>
          <a:solidFill>
            <a:srgbClr val="F5E98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a:solidFill>
                  <a:srgbClr val="4F5B23"/>
                </a:solidFill>
                <a:latin typeface="Proxima Nova Semibold"/>
                <a:ea typeface="Proxima Nova Semibold"/>
                <a:cs typeface="Proxima Nova Semibold"/>
                <a:sym typeface="Proxima Nova Semibold"/>
              </a:rPr>
              <a:t>I’m a little confused</a:t>
            </a:r>
            <a:endParaRPr>
              <a:solidFill>
                <a:srgbClr val="4F5B23"/>
              </a:solidFill>
              <a:latin typeface="Proxima Nova Semibold"/>
              <a:ea typeface="Proxima Nova Semibold"/>
              <a:cs typeface="Proxima Nova Semibold"/>
              <a:sym typeface="Proxima Nova Semibold"/>
            </a:endParaRPr>
          </a:p>
        </p:txBody>
      </p:sp>
      <p:sp>
        <p:nvSpPr>
          <p:cNvPr id="880" name="Google Shape;880;p77"/>
          <p:cNvSpPr/>
          <p:nvPr/>
        </p:nvSpPr>
        <p:spPr>
          <a:xfrm>
            <a:off x="6223200" y="3837300"/>
            <a:ext cx="2199000" cy="464700"/>
          </a:xfrm>
          <a:prstGeom prst="rect">
            <a:avLst/>
          </a:prstGeom>
          <a:solidFill>
            <a:srgbClr val="D95B5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a:solidFill>
                  <a:srgbClr val="FFFFFF"/>
                </a:solidFill>
                <a:latin typeface="Proxima Nova Semibold"/>
                <a:ea typeface="Proxima Nova Semibold"/>
                <a:cs typeface="Proxima Nova Semibold"/>
                <a:sym typeface="Proxima Nova Semibold"/>
              </a:rPr>
              <a:t>Stop, I need help!</a:t>
            </a:r>
            <a:endParaRPr>
              <a:solidFill>
                <a:srgbClr val="FFFFFF"/>
              </a:solidFill>
              <a:latin typeface="Proxima Nova Semibold"/>
              <a:ea typeface="Proxima Nova Semibold"/>
              <a:cs typeface="Proxima Nova Semibold"/>
              <a:sym typeface="Proxima Nova Semibold"/>
            </a:endParaRPr>
          </a:p>
        </p:txBody>
      </p:sp>
      <p:pic>
        <p:nvPicPr>
          <p:cNvPr id="881" name="Google Shape;881;p77">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pic>
        <p:nvPicPr>
          <p:cNvPr id="882" name="Google Shape;882;p77"/>
          <p:cNvPicPr preferRelativeResize="0"/>
          <p:nvPr/>
        </p:nvPicPr>
        <p:blipFill>
          <a:blip r:embed="rId5">
            <a:alphaModFix/>
          </a:blip>
          <a:stretch>
            <a:fillRect/>
          </a:stretch>
        </p:blipFill>
        <p:spPr>
          <a:xfrm>
            <a:off x="471375" y="1060305"/>
            <a:ext cx="2704742" cy="2704728"/>
          </a:xfrm>
          <a:prstGeom prst="rect">
            <a:avLst/>
          </a:prstGeom>
          <a:noFill/>
          <a:ln>
            <a:noFill/>
          </a:ln>
        </p:spPr>
      </p:pic>
      <p:pic>
        <p:nvPicPr>
          <p:cNvPr id="883" name="Google Shape;883;p77"/>
          <p:cNvPicPr preferRelativeResize="0"/>
          <p:nvPr/>
        </p:nvPicPr>
        <p:blipFill>
          <a:blip r:embed="rId6">
            <a:alphaModFix/>
          </a:blip>
          <a:stretch>
            <a:fillRect/>
          </a:stretch>
        </p:blipFill>
        <p:spPr>
          <a:xfrm>
            <a:off x="5967884" y="1060297"/>
            <a:ext cx="2704742" cy="2704728"/>
          </a:xfrm>
          <a:prstGeom prst="rect">
            <a:avLst/>
          </a:prstGeom>
          <a:noFill/>
          <a:ln>
            <a:noFill/>
          </a:ln>
        </p:spPr>
      </p:pic>
      <p:pic>
        <p:nvPicPr>
          <p:cNvPr id="884" name="Google Shape;884;p77"/>
          <p:cNvPicPr preferRelativeResize="0"/>
          <p:nvPr/>
        </p:nvPicPr>
        <p:blipFill>
          <a:blip r:embed="rId7">
            <a:alphaModFix/>
          </a:blip>
          <a:stretch>
            <a:fillRect/>
          </a:stretch>
        </p:blipFill>
        <p:spPr>
          <a:xfrm>
            <a:off x="3219629" y="1060302"/>
            <a:ext cx="2704742" cy="2704728"/>
          </a:xfrm>
          <a:prstGeom prst="rect">
            <a:avLst/>
          </a:prstGeom>
          <a:noFill/>
          <a:ln>
            <a:noFill/>
          </a:ln>
        </p:spPr>
      </p:pic>
      <p:sp>
        <p:nvSpPr>
          <p:cNvPr id="885" name="Google Shape;885;p77">
            <a:hlinkClick r:id="rId8"/>
          </p:cNvPr>
          <p:cNvSpPr/>
          <p:nvPr/>
        </p:nvSpPr>
        <p:spPr>
          <a:xfrm>
            <a:off x="-63500" y="-635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78"/>
          <p:cNvSpPr txBox="1">
            <a:spLocks noGrp="1"/>
          </p:cNvSpPr>
          <p:nvPr>
            <p:ph type="sldNum" idx="12"/>
          </p:nvPr>
        </p:nvSpPr>
        <p:spPr>
          <a:xfrm>
            <a:off x="8472458" y="4663217"/>
            <a:ext cx="548700" cy="393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tr-TR"/>
              <a:t>58</a:t>
            </a:fld>
            <a:endParaRPr/>
          </a:p>
        </p:txBody>
      </p:sp>
      <p:grpSp>
        <p:nvGrpSpPr>
          <p:cNvPr id="891" name="Google Shape;891;p78"/>
          <p:cNvGrpSpPr/>
          <p:nvPr/>
        </p:nvGrpSpPr>
        <p:grpSpPr>
          <a:xfrm>
            <a:off x="5410301" y="719490"/>
            <a:ext cx="3356124" cy="3829046"/>
            <a:chOff x="2602525" y="317054"/>
            <a:chExt cx="4174283" cy="4762495"/>
          </a:xfrm>
        </p:grpSpPr>
        <p:sp>
          <p:nvSpPr>
            <p:cNvPr id="892" name="Google Shape;892;p78"/>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3" name="Google Shape;893;p78"/>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4" name="Google Shape;894;p78"/>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5" name="Google Shape;895;p78"/>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6" name="Google Shape;896;p78"/>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7" name="Google Shape;897;p78"/>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8" name="Google Shape;898;p78"/>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9" name="Google Shape;899;p78"/>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0" name="Google Shape;900;p78"/>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1" name="Google Shape;901;p78"/>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2" name="Google Shape;902;p78"/>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3" name="Google Shape;903;p78"/>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4" name="Google Shape;904;p78"/>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5" name="Google Shape;905;p78"/>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6" name="Google Shape;906;p78"/>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7" name="Google Shape;907;p78"/>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8" name="Google Shape;908;p78"/>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9" name="Google Shape;909;p78"/>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0" name="Google Shape;910;p78"/>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1" name="Google Shape;911;p78"/>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2" name="Google Shape;912;p78"/>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3" name="Google Shape;913;p78"/>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4" name="Google Shape;914;p78"/>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5" name="Google Shape;915;p78"/>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6" name="Google Shape;916;p78"/>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7" name="Google Shape;917;p78"/>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8" name="Google Shape;918;p78"/>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9" name="Google Shape;919;p78"/>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0" name="Google Shape;920;p78"/>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1" name="Google Shape;921;p78"/>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2" name="Google Shape;922;p78"/>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3" name="Google Shape;923;p78"/>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4" name="Google Shape;924;p78"/>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5" name="Google Shape;925;p78"/>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6" name="Google Shape;926;p78"/>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7" name="Google Shape;927;p78"/>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8" name="Google Shape;928;p78"/>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9" name="Google Shape;929;p78"/>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0" name="Google Shape;930;p78"/>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314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1" name="Google Shape;931;p78"/>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2" name="Google Shape;932;p78"/>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3" name="Google Shape;933;p78"/>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4" name="Google Shape;934;p78"/>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5" name="Google Shape;935;p78"/>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6" name="Google Shape;936;p78"/>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314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7" name="Google Shape;937;p78"/>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8" name="Google Shape;938;p78"/>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9" name="Google Shape;939;p78"/>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0" name="Google Shape;940;p78"/>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1" name="Google Shape;941;p78"/>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2" name="Google Shape;942;p78"/>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3" name="Google Shape;943;p78"/>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4" name="Google Shape;944;p78"/>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5" name="Google Shape;945;p78"/>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6" name="Google Shape;946;p78"/>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7" name="Google Shape;947;p78"/>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8" name="Google Shape;948;p78"/>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949" name="Google Shape;949;p78"/>
            <p:cNvGrpSpPr/>
            <p:nvPr/>
          </p:nvGrpSpPr>
          <p:grpSpPr>
            <a:xfrm>
              <a:off x="2941619" y="3895613"/>
              <a:ext cx="483621" cy="510995"/>
              <a:chOff x="4345944" y="4626313"/>
              <a:chExt cx="483621" cy="510995"/>
            </a:xfrm>
          </p:grpSpPr>
          <p:grpSp>
            <p:nvGrpSpPr>
              <p:cNvPr id="950" name="Google Shape;950;p78"/>
              <p:cNvGrpSpPr/>
              <p:nvPr/>
            </p:nvGrpSpPr>
            <p:grpSpPr>
              <a:xfrm>
                <a:off x="4345944" y="4852987"/>
                <a:ext cx="474200" cy="284321"/>
                <a:chOff x="4345944" y="4852987"/>
                <a:chExt cx="474200" cy="284321"/>
              </a:xfrm>
            </p:grpSpPr>
            <p:sp>
              <p:nvSpPr>
                <p:cNvPr id="951" name="Google Shape;951;p78"/>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2" name="Google Shape;952;p78"/>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3" name="Google Shape;953;p78"/>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954" name="Google Shape;954;p78"/>
                <p:cNvGrpSpPr/>
                <p:nvPr/>
              </p:nvGrpSpPr>
              <p:grpSpPr>
                <a:xfrm>
                  <a:off x="4457040" y="4985575"/>
                  <a:ext cx="133724" cy="77247"/>
                  <a:chOff x="4457040" y="4985575"/>
                  <a:chExt cx="133724" cy="77247"/>
                </a:xfrm>
              </p:grpSpPr>
              <p:sp>
                <p:nvSpPr>
                  <p:cNvPr id="955" name="Google Shape;955;p78"/>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6" name="Google Shape;956;p78"/>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957" name="Google Shape;957;p78"/>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8" name="Google Shape;958;p78"/>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9" name="Google Shape;959;p78"/>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0" name="Google Shape;960;p78"/>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1" name="Google Shape;961;p78"/>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2" name="Google Shape;962;p78"/>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3" name="Google Shape;963;p78"/>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4" name="Google Shape;964;p78"/>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5" name="Google Shape;965;p78"/>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6" name="Google Shape;966;p78"/>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7" name="Google Shape;967;p78"/>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8" name="Google Shape;968;p78"/>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9" name="Google Shape;969;p78"/>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0" name="Google Shape;970;p78"/>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1" name="Google Shape;971;p78"/>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2" name="Google Shape;972;p78"/>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3" name="Google Shape;973;p78"/>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4" name="Google Shape;974;p78"/>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5" name="Google Shape;975;p78"/>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6" name="Google Shape;976;p78"/>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7" name="Google Shape;977;p78"/>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8" name="Google Shape;978;p78"/>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9" name="Google Shape;979;p78"/>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0" name="Google Shape;980;p78"/>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1" name="Google Shape;981;p78"/>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2" name="Google Shape;982;p78"/>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3" name="Google Shape;983;p78"/>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4" name="Google Shape;984;p78"/>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5" name="Google Shape;985;p78"/>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6" name="Google Shape;986;p78"/>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7" name="Google Shape;987;p78"/>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8" name="Google Shape;988;p78"/>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9" name="Google Shape;989;p78"/>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0" name="Google Shape;990;p78"/>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1" name="Google Shape;991;p78"/>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2" name="Google Shape;992;p78"/>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3" name="Google Shape;993;p78"/>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4" name="Google Shape;994;p78"/>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5" name="Google Shape;995;p78"/>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6" name="Google Shape;996;p78"/>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7" name="Google Shape;997;p78"/>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8" name="Google Shape;998;p78"/>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9" name="Google Shape;999;p78"/>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0" name="Google Shape;1000;p78"/>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1" name="Google Shape;1001;p78"/>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2" name="Google Shape;1002;p78"/>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3" name="Google Shape;1003;p78"/>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4" name="Google Shape;1004;p78"/>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5" name="Google Shape;1005;p78"/>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6" name="Google Shape;1006;p78"/>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7" name="Google Shape;1007;p78"/>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8" name="Google Shape;1008;p78"/>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9" name="Google Shape;1009;p78"/>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0" name="Google Shape;1010;p78"/>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1" name="Google Shape;1011;p78"/>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2" name="Google Shape;1012;p78"/>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3" name="Google Shape;1013;p78"/>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4" name="Google Shape;1014;p78"/>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5" name="Google Shape;1015;p78"/>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6" name="Google Shape;1016;p78"/>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7" name="Google Shape;1017;p78"/>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8" name="Google Shape;1018;p78"/>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9" name="Google Shape;1019;p78"/>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0" name="Google Shape;1020;p78"/>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21" name="Google Shape;1021;p78"/>
              <p:cNvGrpSpPr/>
              <p:nvPr/>
            </p:nvGrpSpPr>
            <p:grpSpPr>
              <a:xfrm>
                <a:off x="4543079" y="4626313"/>
                <a:ext cx="286486" cy="386884"/>
                <a:chOff x="4543079" y="4626313"/>
                <a:chExt cx="286486" cy="386884"/>
              </a:xfrm>
            </p:grpSpPr>
            <p:grpSp>
              <p:nvGrpSpPr>
                <p:cNvPr id="1022" name="Google Shape;1022;p78"/>
                <p:cNvGrpSpPr/>
                <p:nvPr/>
              </p:nvGrpSpPr>
              <p:grpSpPr>
                <a:xfrm>
                  <a:off x="4543079" y="4626313"/>
                  <a:ext cx="286486" cy="386884"/>
                  <a:chOff x="4543079" y="4626313"/>
                  <a:chExt cx="286486" cy="386884"/>
                </a:xfrm>
              </p:grpSpPr>
              <p:sp>
                <p:nvSpPr>
                  <p:cNvPr id="1023" name="Google Shape;1023;p78"/>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4" name="Google Shape;1024;p78"/>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5" name="Google Shape;1025;p78"/>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6" name="Google Shape;1026;p78"/>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7" name="Google Shape;1027;p78"/>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028" name="Google Shape;1028;p78"/>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9" name="Google Shape;1029;p78"/>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0" name="Google Shape;1030;p78"/>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1031" name="Google Shape;1031;p78"/>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2" name="Google Shape;1032;p78"/>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3" name="Google Shape;1033;p78"/>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4" name="Google Shape;1034;p78"/>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5" name="Google Shape;1035;p78"/>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6" name="Google Shape;1036;p78"/>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037" name="Google Shape;1037;p78"/>
          <p:cNvSpPr txBox="1">
            <a:spLocks noGrp="1"/>
          </p:cNvSpPr>
          <p:nvPr>
            <p:ph type="ctrTitle" idx="4294967295"/>
          </p:nvPr>
        </p:nvSpPr>
        <p:spPr>
          <a:xfrm>
            <a:off x="685800" y="1202438"/>
            <a:ext cx="43437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tr-TR" sz="7200" b="0" i="0" u="none" strike="noStrike" cap="none">
                <a:solidFill>
                  <a:srgbClr val="741B47"/>
                </a:solidFill>
                <a:latin typeface="Raleway SemiBold"/>
                <a:ea typeface="Raleway SemiBold"/>
                <a:cs typeface="Raleway SemiBold"/>
                <a:sym typeface="Raleway SemiBold"/>
              </a:rPr>
              <a:t>THANKS!</a:t>
            </a:r>
            <a:endParaRPr sz="7200" b="0" i="0" u="none" strike="noStrike" cap="none">
              <a:solidFill>
                <a:srgbClr val="741B47"/>
              </a:solidFill>
              <a:latin typeface="Raleway SemiBold"/>
              <a:ea typeface="Raleway SemiBold"/>
              <a:cs typeface="Raleway SemiBold"/>
              <a:sym typeface="Raleway SemiBold"/>
            </a:endParaRPr>
          </a:p>
        </p:txBody>
      </p:sp>
      <p:sp>
        <p:nvSpPr>
          <p:cNvPr id="1038" name="Google Shape;1038;p78"/>
          <p:cNvSpPr txBox="1">
            <a:spLocks noGrp="1"/>
          </p:cNvSpPr>
          <p:nvPr>
            <p:ph type="subTitle" idx="4294967295"/>
          </p:nvPr>
        </p:nvSpPr>
        <p:spPr>
          <a:xfrm>
            <a:off x="685800" y="2021047"/>
            <a:ext cx="4343700" cy="26514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Clr>
                <a:schemeClr val="accent1"/>
              </a:buClr>
              <a:buSzPts val="1800"/>
              <a:buFont typeface="Barlow Light"/>
              <a:buNone/>
            </a:pPr>
            <a:r>
              <a:rPr lang="tr-TR" sz="3600" b="1" i="0" u="none" strike="noStrike" cap="none">
                <a:solidFill>
                  <a:srgbClr val="000000"/>
                </a:solidFill>
                <a:latin typeface="Barlow"/>
                <a:ea typeface="Barlow"/>
                <a:cs typeface="Barlow"/>
                <a:sym typeface="Barlow"/>
              </a:rPr>
              <a:t>Any questions?</a:t>
            </a:r>
            <a:endParaRPr sz="3600" b="1" i="0" u="none" strike="noStrike" cap="none">
              <a:solidFill>
                <a:srgbClr val="000000"/>
              </a:solidFill>
              <a:latin typeface="Barlow"/>
              <a:ea typeface="Barlow"/>
              <a:cs typeface="Barlow"/>
              <a:sym typeface="Barlow"/>
            </a:endParaRPr>
          </a:p>
          <a:p>
            <a:pPr marL="0" marR="0" lvl="0" indent="0" algn="l" rtl="0">
              <a:lnSpc>
                <a:spcPct val="110000"/>
              </a:lnSpc>
              <a:spcBef>
                <a:spcPts val="600"/>
              </a:spcBef>
              <a:spcAft>
                <a:spcPts val="0"/>
              </a:spcAft>
              <a:buClr>
                <a:schemeClr val="dk1"/>
              </a:buClr>
              <a:buSzPts val="1100"/>
              <a:buFont typeface="Arial"/>
              <a:buNone/>
            </a:pPr>
            <a:r>
              <a:rPr lang="tr-TR" sz="2000" b="0" i="0" u="none" strike="noStrike" cap="none">
                <a:solidFill>
                  <a:schemeClr val="dk1"/>
                </a:solidFill>
                <a:latin typeface="Barlow Light"/>
                <a:ea typeface="Barlow Light"/>
                <a:cs typeface="Barlow Light"/>
                <a:sym typeface="Barlow Light"/>
              </a:rPr>
              <a:t>You can find me at: </a:t>
            </a:r>
            <a:endParaRPr sz="2000" b="0" i="0" u="none" strike="noStrike" cap="none">
              <a:solidFill>
                <a:schemeClr val="dk1"/>
              </a:solidFill>
              <a:latin typeface="Barlow Light"/>
              <a:ea typeface="Barlow Light"/>
              <a:cs typeface="Barlow Light"/>
              <a:sym typeface="Barlow Light"/>
            </a:endParaRPr>
          </a:p>
          <a:p>
            <a:pPr marL="457200" marR="0" lvl="0" indent="-342900" algn="l" rtl="0">
              <a:lnSpc>
                <a:spcPct val="110000"/>
              </a:lnSpc>
              <a:spcBef>
                <a:spcPts val="600"/>
              </a:spcBef>
              <a:spcAft>
                <a:spcPts val="0"/>
              </a:spcAft>
              <a:buClr>
                <a:srgbClr val="741B47"/>
              </a:buClr>
              <a:buSzPts val="1800"/>
              <a:buFont typeface="Barlow Light"/>
              <a:buChar char="▸"/>
            </a:pPr>
            <a:r>
              <a:rPr lang="tr-TR" sz="2000" b="0" i="0" u="none" strike="noStrike" cap="none">
                <a:solidFill>
                  <a:schemeClr val="dk1"/>
                </a:solidFill>
                <a:latin typeface="Barlow Light"/>
                <a:ea typeface="Barlow Light"/>
                <a:cs typeface="Barlow Light"/>
                <a:sym typeface="Barlow Light"/>
              </a:rPr>
              <a:t>@</a:t>
            </a:r>
            <a:r>
              <a:rPr lang="tr-TR"/>
              <a:t>raymond</a:t>
            </a:r>
            <a:endParaRPr sz="2000" b="0" i="0" u="none" strike="noStrike" cap="none">
              <a:solidFill>
                <a:schemeClr val="dk1"/>
              </a:solidFill>
              <a:latin typeface="Barlow Light"/>
              <a:ea typeface="Barlow Light"/>
              <a:cs typeface="Barlow Light"/>
              <a:sym typeface="Barlow Light"/>
            </a:endParaRPr>
          </a:p>
          <a:p>
            <a:pPr marL="457200" marR="0" lvl="0" indent="-342900" algn="l" rtl="0">
              <a:lnSpc>
                <a:spcPct val="110000"/>
              </a:lnSpc>
              <a:spcBef>
                <a:spcPts val="0"/>
              </a:spcBef>
              <a:spcAft>
                <a:spcPts val="0"/>
              </a:spcAft>
              <a:buClr>
                <a:srgbClr val="741B47"/>
              </a:buClr>
              <a:buSzPts val="1800"/>
              <a:buFont typeface="Barlow Light"/>
              <a:buChar char="▸"/>
            </a:pPr>
            <a:r>
              <a:rPr lang="tr-TR" u="none">
                <a:solidFill>
                  <a:schemeClr val="dk1"/>
                </a:solidFill>
              </a:rPr>
              <a:t>ray</a:t>
            </a:r>
            <a:r>
              <a:rPr lang="tr-TR">
                <a:solidFill>
                  <a:schemeClr val="dk1"/>
                </a:solidFill>
              </a:rPr>
              <a:t>mond</a:t>
            </a:r>
            <a:r>
              <a:rPr lang="tr-TR" sz="2000" b="0" i="0" u="sng" strike="noStrike" cap="none">
                <a:solidFill>
                  <a:schemeClr val="hlink"/>
                </a:solidFill>
                <a:latin typeface="Barlow Light"/>
                <a:ea typeface="Barlow Light"/>
                <a:cs typeface="Barlow Light"/>
                <a:sym typeface="Barlow Light"/>
                <a:hlinkClick r:id="rId3"/>
              </a:rPr>
              <a:t>@clarusway.com</a:t>
            </a:r>
            <a:endParaRPr sz="2000">
              <a:solidFill>
                <a:schemeClr val="dk1"/>
              </a:solidFill>
              <a:latin typeface="Barlow Light"/>
              <a:ea typeface="Barlow Light"/>
              <a:cs typeface="Barlow Light"/>
              <a:sym typeface="Barlow Light"/>
            </a:endParaRPr>
          </a:p>
          <a:p>
            <a:pPr marL="457200" marR="0" lvl="0" indent="-342900" algn="l" rtl="0">
              <a:lnSpc>
                <a:spcPct val="110000"/>
              </a:lnSpc>
              <a:spcBef>
                <a:spcPts val="0"/>
              </a:spcBef>
              <a:spcAft>
                <a:spcPts val="0"/>
              </a:spcAft>
              <a:buSzPts val="1800"/>
              <a:buChar char="▸"/>
            </a:pPr>
            <a:r>
              <a:rPr lang="tr-TR"/>
              <a:t>@Tomy</a:t>
            </a:r>
            <a:endParaRPr/>
          </a:p>
          <a:p>
            <a:pPr marL="457200" marR="0" lvl="0" indent="-342900" algn="l" rtl="0">
              <a:lnSpc>
                <a:spcPct val="110000"/>
              </a:lnSpc>
              <a:spcBef>
                <a:spcPts val="0"/>
              </a:spcBef>
              <a:spcAft>
                <a:spcPts val="0"/>
              </a:spcAft>
              <a:buSzPts val="1800"/>
              <a:buChar char="▸"/>
            </a:pPr>
            <a:r>
              <a:rPr lang="tr-TR" u="sng">
                <a:solidFill>
                  <a:schemeClr val="hlink"/>
                </a:solidFill>
                <a:hlinkClick r:id="rId4"/>
              </a:rPr>
              <a:t>tomy@clarusway.com</a:t>
            </a:r>
            <a:endParaRPr/>
          </a:p>
          <a:p>
            <a:pPr marL="457200" marR="0" lvl="0" indent="-342900" algn="l" rtl="0">
              <a:lnSpc>
                <a:spcPct val="110000"/>
              </a:lnSpc>
              <a:spcBef>
                <a:spcPts val="0"/>
              </a:spcBef>
              <a:spcAft>
                <a:spcPts val="0"/>
              </a:spcAft>
              <a:buSzPts val="1800"/>
              <a:buChar char="▸"/>
            </a:pPr>
            <a:endParaRPr/>
          </a:p>
        </p:txBody>
      </p:sp>
      <p:pic>
        <p:nvPicPr>
          <p:cNvPr id="1039" name="Google Shape;1039;p78"/>
          <p:cNvPicPr preferRelativeResize="0"/>
          <p:nvPr/>
        </p:nvPicPr>
        <p:blipFill rotWithShape="1">
          <a:blip r:embed="rId5">
            <a:alphaModFix/>
          </a:blip>
          <a:srcRect/>
          <a:stretch/>
        </p:blipFill>
        <p:spPr>
          <a:xfrm>
            <a:off x="4512147" y="623245"/>
            <a:ext cx="2361997" cy="258343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2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6</a:t>
            </a:fld>
            <a:endParaRPr/>
          </a:p>
        </p:txBody>
      </p:sp>
      <p:pic>
        <p:nvPicPr>
          <p:cNvPr id="415" name="Google Shape;415;p26"/>
          <p:cNvPicPr preferRelativeResize="0"/>
          <p:nvPr/>
        </p:nvPicPr>
        <p:blipFill>
          <a:blip r:embed="rId3">
            <a:alphaModFix/>
          </a:blip>
          <a:stretch>
            <a:fillRect/>
          </a:stretch>
        </p:blipFill>
        <p:spPr>
          <a:xfrm>
            <a:off x="1949350" y="800100"/>
            <a:ext cx="5379661" cy="4038599"/>
          </a:xfrm>
          <a:prstGeom prst="rect">
            <a:avLst/>
          </a:prstGeom>
          <a:noFill/>
          <a:ln>
            <a:noFill/>
          </a:ln>
        </p:spPr>
      </p:pic>
      <p:sp>
        <p:nvSpPr>
          <p:cNvPr id="416" name="Google Shape;416;p26"/>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27"/>
          <p:cNvSpPr txBox="1">
            <a:spLocks noGrp="1"/>
          </p:cNvSpPr>
          <p:nvPr>
            <p:ph type="body" idx="1"/>
          </p:nvPr>
        </p:nvSpPr>
        <p:spPr>
          <a:xfrm>
            <a:off x="457200" y="1275350"/>
            <a:ext cx="8057100" cy="21627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tr-TR" sz="3000" u="sng" dirty="0" err="1">
                <a:solidFill>
                  <a:srgbClr val="000000"/>
                </a:solidFill>
                <a:latin typeface="Arial"/>
                <a:ea typeface="Arial"/>
                <a:cs typeface="Arial"/>
                <a:sym typeface="Arial"/>
              </a:rPr>
              <a:t>Question</a:t>
            </a:r>
            <a:r>
              <a:rPr lang="tr-TR" sz="3000" u="sng" dirty="0">
                <a:solidFill>
                  <a:srgbClr val="000000"/>
                </a:solidFill>
                <a:latin typeface="Arial"/>
                <a:ea typeface="Arial"/>
                <a:cs typeface="Arial"/>
                <a:sym typeface="Arial"/>
              </a:rPr>
              <a:t>:</a:t>
            </a:r>
            <a:endParaRPr sz="3000" u="sng" dirty="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tr-TR" sz="3000" dirty="0" err="1">
                <a:solidFill>
                  <a:srgbClr val="000000"/>
                </a:solidFill>
                <a:latin typeface="Arial"/>
                <a:ea typeface="Arial"/>
                <a:cs typeface="Arial"/>
                <a:sym typeface="Arial"/>
              </a:rPr>
              <a:t>Think</a:t>
            </a:r>
            <a:r>
              <a:rPr lang="tr-TR" sz="3000" dirty="0">
                <a:solidFill>
                  <a:srgbClr val="000000"/>
                </a:solidFill>
                <a:latin typeface="Arial"/>
                <a:ea typeface="Arial"/>
                <a:cs typeface="Arial"/>
                <a:sym typeface="Arial"/>
              </a:rPr>
              <a:t> </a:t>
            </a:r>
            <a:r>
              <a:rPr lang="tr-TR" sz="3000" dirty="0" err="1">
                <a:solidFill>
                  <a:srgbClr val="000000"/>
                </a:solidFill>
                <a:latin typeface="Arial"/>
                <a:ea typeface="Arial"/>
                <a:cs typeface="Arial"/>
                <a:sym typeface="Arial"/>
              </a:rPr>
              <a:t>outside</a:t>
            </a:r>
            <a:r>
              <a:rPr lang="tr-TR" sz="3000" dirty="0">
                <a:solidFill>
                  <a:srgbClr val="000000"/>
                </a:solidFill>
                <a:latin typeface="Arial"/>
                <a:ea typeface="Arial"/>
                <a:cs typeface="Arial"/>
                <a:sym typeface="Arial"/>
              </a:rPr>
              <a:t> of </a:t>
            </a:r>
            <a:r>
              <a:rPr lang="tr-TR" sz="3000" dirty="0" err="1">
                <a:solidFill>
                  <a:srgbClr val="000000"/>
                </a:solidFill>
                <a:latin typeface="Arial"/>
                <a:ea typeface="Arial"/>
                <a:cs typeface="Arial"/>
                <a:sym typeface="Arial"/>
              </a:rPr>
              <a:t>the</a:t>
            </a:r>
            <a:r>
              <a:rPr lang="tr-TR" sz="3000" dirty="0">
                <a:solidFill>
                  <a:srgbClr val="000000"/>
                </a:solidFill>
                <a:latin typeface="Arial"/>
                <a:ea typeface="Arial"/>
                <a:cs typeface="Arial"/>
                <a:sym typeface="Arial"/>
              </a:rPr>
              <a:t> </a:t>
            </a:r>
            <a:r>
              <a:rPr lang="tr-TR" sz="3000" dirty="0" err="1">
                <a:solidFill>
                  <a:srgbClr val="000000"/>
                </a:solidFill>
                <a:latin typeface="Arial"/>
                <a:ea typeface="Arial"/>
                <a:cs typeface="Arial"/>
                <a:sym typeface="Arial"/>
              </a:rPr>
              <a:t>box</a:t>
            </a:r>
            <a:r>
              <a:rPr lang="tr-TR" sz="3000" dirty="0">
                <a:solidFill>
                  <a:srgbClr val="000000"/>
                </a:solidFill>
                <a:latin typeface="Arial"/>
                <a:ea typeface="Arial"/>
                <a:cs typeface="Arial"/>
                <a:sym typeface="Arial"/>
              </a:rPr>
              <a:t> </a:t>
            </a:r>
            <a:r>
              <a:rPr lang="tr-TR" sz="3000" dirty="0" err="1">
                <a:solidFill>
                  <a:srgbClr val="000000"/>
                </a:solidFill>
                <a:latin typeface="Arial"/>
                <a:ea typeface="Arial"/>
                <a:cs typeface="Arial"/>
                <a:sym typeface="Arial"/>
              </a:rPr>
              <a:t>and</a:t>
            </a:r>
            <a:r>
              <a:rPr lang="tr-TR" sz="3000" dirty="0">
                <a:solidFill>
                  <a:srgbClr val="000000"/>
                </a:solidFill>
                <a:latin typeface="Arial"/>
                <a:ea typeface="Arial"/>
                <a:cs typeface="Arial"/>
                <a:sym typeface="Arial"/>
              </a:rPr>
              <a:t> </a:t>
            </a:r>
            <a:r>
              <a:rPr lang="tr-TR" sz="3000" dirty="0" err="1">
                <a:solidFill>
                  <a:srgbClr val="000000"/>
                </a:solidFill>
                <a:latin typeface="Arial"/>
                <a:ea typeface="Arial"/>
                <a:cs typeface="Arial"/>
                <a:sym typeface="Arial"/>
              </a:rPr>
              <a:t>tell</a:t>
            </a:r>
            <a:r>
              <a:rPr lang="tr-TR" sz="3000" dirty="0">
                <a:solidFill>
                  <a:srgbClr val="000000"/>
                </a:solidFill>
                <a:latin typeface="Arial"/>
                <a:ea typeface="Arial"/>
                <a:cs typeface="Arial"/>
                <a:sym typeface="Arial"/>
              </a:rPr>
              <a:t> me a </a:t>
            </a:r>
            <a:r>
              <a:rPr lang="tr-TR" sz="3000" dirty="0" err="1">
                <a:solidFill>
                  <a:srgbClr val="000000"/>
                </a:solidFill>
                <a:latin typeface="Arial"/>
                <a:ea typeface="Arial"/>
                <a:cs typeface="Arial"/>
                <a:sym typeface="Arial"/>
              </a:rPr>
              <a:t>computer</a:t>
            </a:r>
            <a:r>
              <a:rPr lang="tr-TR" sz="3000" dirty="0">
                <a:solidFill>
                  <a:srgbClr val="000000"/>
                </a:solidFill>
                <a:latin typeface="Arial"/>
                <a:ea typeface="Arial"/>
                <a:cs typeface="Arial"/>
                <a:sym typeface="Arial"/>
              </a:rPr>
              <a:t> not in </a:t>
            </a:r>
            <a:r>
              <a:rPr lang="tr-TR" sz="3000" dirty="0" err="1">
                <a:solidFill>
                  <a:srgbClr val="000000"/>
                </a:solidFill>
                <a:latin typeface="Arial"/>
                <a:ea typeface="Arial"/>
                <a:cs typeface="Arial"/>
                <a:sym typeface="Arial"/>
              </a:rPr>
              <a:t>traditional</a:t>
            </a:r>
            <a:r>
              <a:rPr lang="tr-TR" sz="3000" dirty="0">
                <a:solidFill>
                  <a:srgbClr val="000000"/>
                </a:solidFill>
                <a:latin typeface="Arial"/>
                <a:ea typeface="Arial"/>
                <a:cs typeface="Arial"/>
                <a:sym typeface="Arial"/>
              </a:rPr>
              <a:t> sense.</a:t>
            </a:r>
            <a:endParaRPr sz="3000" dirty="0"/>
          </a:p>
        </p:txBody>
      </p:sp>
      <p:sp>
        <p:nvSpPr>
          <p:cNvPr id="422" name="Google Shape;422;p27"/>
          <p:cNvSpPr txBox="1">
            <a:spLocks noGrp="1"/>
          </p:cNvSpPr>
          <p:nvPr>
            <p:ph type="sldNum" idx="12"/>
          </p:nvPr>
        </p:nvSpPr>
        <p:spPr>
          <a:xfrm>
            <a:off x="8909123" y="4934346"/>
            <a:ext cx="205500" cy="177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tr-TR"/>
              <a:t>7</a:t>
            </a:fld>
            <a:endParaRPr/>
          </a:p>
        </p:txBody>
      </p:sp>
      <p:pic>
        <p:nvPicPr>
          <p:cNvPr id="423" name="Google Shape;423;p27">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424" name="Google Shape;424;p27">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7"/>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2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8</a:t>
            </a:fld>
            <a:endParaRPr/>
          </a:p>
        </p:txBody>
      </p:sp>
      <p:pic>
        <p:nvPicPr>
          <p:cNvPr id="431" name="Google Shape;431;p28"/>
          <p:cNvPicPr preferRelativeResize="0"/>
          <p:nvPr/>
        </p:nvPicPr>
        <p:blipFill rotWithShape="1">
          <a:blip r:embed="rId3">
            <a:alphaModFix/>
          </a:blip>
          <a:srcRect l="8782" t="9518" r="9896" b="10965"/>
          <a:stretch/>
        </p:blipFill>
        <p:spPr>
          <a:xfrm>
            <a:off x="2109025" y="863425"/>
            <a:ext cx="5389124" cy="3952025"/>
          </a:xfrm>
          <a:prstGeom prst="rect">
            <a:avLst/>
          </a:prstGeom>
          <a:noFill/>
          <a:ln>
            <a:noFill/>
          </a:ln>
        </p:spPr>
      </p:pic>
      <p:sp>
        <p:nvSpPr>
          <p:cNvPr id="432" name="Google Shape;432;p28"/>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29"/>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9</a:t>
            </a:fld>
            <a:endParaRPr/>
          </a:p>
        </p:txBody>
      </p:sp>
      <p:sp>
        <p:nvSpPr>
          <p:cNvPr id="438" name="Google Shape;438;p29"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39" name="Google Shape;439;p29"/>
          <p:cNvPicPr preferRelativeResize="0"/>
          <p:nvPr/>
        </p:nvPicPr>
        <p:blipFill>
          <a:blip r:embed="rId3">
            <a:alphaModFix/>
          </a:blip>
          <a:stretch>
            <a:fillRect/>
          </a:stretch>
        </p:blipFill>
        <p:spPr>
          <a:xfrm>
            <a:off x="2337838" y="1099237"/>
            <a:ext cx="4468325" cy="2945025"/>
          </a:xfrm>
          <a:prstGeom prst="rect">
            <a:avLst/>
          </a:prstGeom>
          <a:noFill/>
          <a:ln>
            <a:noFill/>
          </a:ln>
        </p:spPr>
      </p:pic>
      <p:sp>
        <p:nvSpPr>
          <p:cNvPr id="440" name="Google Shape;440;p29"/>
          <p:cNvSpPr txBox="1">
            <a:spLocks noGrp="1"/>
          </p:cNvSpPr>
          <p:nvPr>
            <p:ph type="title"/>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4800"/>
              <a:buNone/>
            </a:pPr>
            <a:r>
              <a:rPr lang="tr-TR" sz="4000">
                <a:solidFill>
                  <a:srgbClr val="741B47"/>
                </a:solidFill>
                <a:latin typeface="Raleway Medium"/>
                <a:ea typeface="Raleway Medium"/>
                <a:cs typeface="Raleway Medium"/>
                <a:sym typeface="Raleway Medium"/>
              </a:rPr>
              <a:t>What is Computer</a:t>
            </a:r>
            <a:endParaRPr sz="4000">
              <a:solidFill>
                <a:srgbClr val="419DD3"/>
              </a:solidFill>
              <a:latin typeface="Raleway Medium"/>
              <a:ea typeface="Raleway Medium"/>
              <a:cs typeface="Raleway Medium"/>
              <a:sym typeface="Raleway Medium"/>
            </a:endParaRPr>
          </a:p>
          <a:p>
            <a:pPr marL="0" lvl="0" indent="0" algn="l" rtl="0">
              <a:lnSpc>
                <a:spcPct val="80000"/>
              </a:lnSpc>
              <a:spcBef>
                <a:spcPts val="0"/>
              </a:spcBef>
              <a:spcAft>
                <a:spcPts val="0"/>
              </a:spcAft>
              <a:buSzPts val="4800"/>
              <a:buNone/>
            </a:pPr>
            <a:endParaRPr sz="4000">
              <a:solidFill>
                <a:srgbClr val="741B47"/>
              </a:solidFill>
              <a:latin typeface="Raleway Medium"/>
              <a:ea typeface="Raleway Medium"/>
              <a:cs typeface="Raleway Medium"/>
              <a:sym typeface="Raleway Medium"/>
            </a:endParaRPr>
          </a:p>
        </p:txBody>
      </p:sp>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4233</Words>
  <Application>Microsoft Office PowerPoint</Application>
  <PresentationFormat>Ekran Gösterisi (16:9)</PresentationFormat>
  <Paragraphs>456</Paragraphs>
  <Slides>58</Slides>
  <Notes>58</Notes>
  <HiddenSlides>0</HiddenSlides>
  <MMClips>0</MMClips>
  <ScaleCrop>false</ScaleCrop>
  <HeadingPairs>
    <vt:vector size="6" baseType="variant">
      <vt:variant>
        <vt:lpstr>Kullanılan Yazı Tipleri</vt:lpstr>
      </vt:variant>
      <vt:variant>
        <vt:i4>10</vt:i4>
      </vt:variant>
      <vt:variant>
        <vt:lpstr>Tema</vt:lpstr>
      </vt:variant>
      <vt:variant>
        <vt:i4>2</vt:i4>
      </vt:variant>
      <vt:variant>
        <vt:lpstr>Slayt Başlıkları</vt:lpstr>
      </vt:variant>
      <vt:variant>
        <vt:i4>58</vt:i4>
      </vt:variant>
    </vt:vector>
  </HeadingPairs>
  <TitlesOfParts>
    <vt:vector size="70" baseType="lpstr">
      <vt:lpstr>Barlow Light</vt:lpstr>
      <vt:lpstr>Roboto</vt:lpstr>
      <vt:lpstr>Times New Roman</vt:lpstr>
      <vt:lpstr>Calibri</vt:lpstr>
      <vt:lpstr>Proxima Nova Semibold</vt:lpstr>
      <vt:lpstr>Raleway</vt:lpstr>
      <vt:lpstr>Barlow</vt:lpstr>
      <vt:lpstr>Arial</vt:lpstr>
      <vt:lpstr>Raleway Medium</vt:lpstr>
      <vt:lpstr>Raleway SemiBold</vt:lpstr>
      <vt:lpstr>Gaoler template</vt:lpstr>
      <vt:lpstr>Simple Light</vt:lpstr>
      <vt:lpstr>Computer  Fundamentals</vt:lpstr>
      <vt:lpstr>Were you able to finish pre-class material? </vt:lpstr>
      <vt:lpstr>How long did it take to finish it?</vt:lpstr>
      <vt:lpstr>Agenda</vt:lpstr>
      <vt:lpstr>What is Computer </vt:lpstr>
      <vt:lpstr>What is Computer </vt:lpstr>
      <vt:lpstr>What is Computer </vt:lpstr>
      <vt:lpstr>What is Computer </vt:lpstr>
      <vt:lpstr>What is Computer </vt:lpstr>
      <vt:lpstr>What is Computer </vt:lpstr>
      <vt:lpstr>What is Computer </vt:lpstr>
      <vt:lpstr>What is Computer </vt:lpstr>
      <vt:lpstr>What is Computer </vt:lpstr>
      <vt:lpstr>What is Computer </vt:lpstr>
      <vt:lpstr>How Computers Work</vt:lpstr>
      <vt:lpstr>PowerPoint Sunusu</vt:lpstr>
      <vt:lpstr>PowerPoint Sunusu</vt:lpstr>
      <vt:lpstr>PowerPoint Sunusu</vt:lpstr>
      <vt:lpstr>PowerPoint Sunusu</vt:lpstr>
      <vt:lpstr>PowerPoint Sunusu</vt:lpstr>
      <vt:lpstr>PowerPoint Sunusu</vt:lpstr>
      <vt:lpstr>PowerPoint Sunusu</vt:lpstr>
      <vt:lpstr>PowerPoint Sunusu</vt:lpstr>
      <vt:lpstr>Question: How about NVMe vs RAM?</vt:lpstr>
      <vt:lpstr>PowerPoint Sunusu</vt:lpstr>
      <vt:lpstr>GPU (Graphical Processing Unit)</vt:lpstr>
      <vt:lpstr>PowerPoint Sunusu</vt:lpstr>
      <vt:lpstr>PowerPoint Sunusu</vt:lpstr>
      <vt:lpstr>PowerPoint Sunusu</vt:lpstr>
      <vt:lpstr>PowerPoint Sunusu</vt:lpstr>
      <vt:lpstr>PowerPoint Sunusu</vt:lpstr>
      <vt:lpstr>PowerPoint Sunusu</vt:lpstr>
      <vt:lpstr>PowerPoint Sunusu</vt:lpstr>
      <vt:lpstr>Drag your dot to how you are feeling:</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Drag your dot to how you are feeling:</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Fundamentals</dc:title>
  <cp:lastModifiedBy>Şule AKIN</cp:lastModifiedBy>
  <cp:revision>1</cp:revision>
  <dcterms:modified xsi:type="dcterms:W3CDTF">2023-07-25T13:25:15Z</dcterms:modified>
</cp:coreProperties>
</file>